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4"/>
  </p:sldMasterIdLst>
  <p:notesMasterIdLst>
    <p:notesMasterId r:id="rId26"/>
  </p:notesMasterIdLst>
  <p:handoutMasterIdLst>
    <p:handoutMasterId r:id="rId27"/>
  </p:handoutMasterIdLst>
  <p:sldIdLst>
    <p:sldId id="445" r:id="rId5"/>
    <p:sldId id="4292" r:id="rId6"/>
    <p:sldId id="270" r:id="rId7"/>
    <p:sldId id="263" r:id="rId8"/>
    <p:sldId id="4300" r:id="rId9"/>
    <p:sldId id="4293" r:id="rId10"/>
    <p:sldId id="4306" r:id="rId11"/>
    <p:sldId id="4295" r:id="rId12"/>
    <p:sldId id="4309" r:id="rId13"/>
    <p:sldId id="4313" r:id="rId14"/>
    <p:sldId id="4311" r:id="rId15"/>
    <p:sldId id="4296" r:id="rId16"/>
    <p:sldId id="4310" r:id="rId17"/>
    <p:sldId id="4315" r:id="rId18"/>
    <p:sldId id="4317" r:id="rId19"/>
    <p:sldId id="4316" r:id="rId20"/>
    <p:sldId id="4297" r:id="rId21"/>
    <p:sldId id="4298" r:id="rId22"/>
    <p:sldId id="4304" r:id="rId23"/>
    <p:sldId id="4312" r:id="rId24"/>
    <p:sldId id="4276" r:id="rId25"/>
  </p:sldIdLst>
  <p:sldSz cx="12192000" cy="6858000"/>
  <p:notesSz cx="6858000" cy="9144000"/>
  <p:defaultTextStyle>
    <a:defPPr>
      <a:defRPr lang="en-US"/>
    </a:defPPr>
    <a:lvl1pPr algn="l" defTabSz="912813"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5613" indent="1588" algn="l" defTabSz="912813"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2813" indent="1588" algn="l" defTabSz="912813"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0013" indent="1588" algn="l" defTabSz="912813"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7213" indent="1588" algn="l" defTabSz="912813"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78C7"/>
    <a:srgbClr val="EE3024"/>
    <a:srgbClr val="E4472D"/>
    <a:srgbClr val="F8FAFF"/>
    <a:srgbClr val="092240"/>
    <a:srgbClr val="000000"/>
    <a:srgbClr val="0177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8" d="100"/>
          <a:sy n="118" d="100"/>
        </p:scale>
        <p:origin x="276" y="126"/>
      </p:cViewPr>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m Whitworth" userId="0f704cc6-76ba-43e6-be14-07d5d3b13151" providerId="ADAL" clId="{D10E8BE3-79B3-400E-998B-997B15DABE6A}"/>
    <pc:docChg chg="undo custSel addSld delSld modSld sldOrd">
      <pc:chgData name="Adam Whitworth" userId="0f704cc6-76ba-43e6-be14-07d5d3b13151" providerId="ADAL" clId="{D10E8BE3-79B3-400E-998B-997B15DABE6A}" dt="2024-06-12T16:36:25.156" v="1268" actId="47"/>
      <pc:docMkLst>
        <pc:docMk/>
      </pc:docMkLst>
      <pc:sldChg chg="modSp mod">
        <pc:chgData name="Adam Whitworth" userId="0f704cc6-76ba-43e6-be14-07d5d3b13151" providerId="ADAL" clId="{D10E8BE3-79B3-400E-998B-997B15DABE6A}" dt="2024-06-12T16:06:28.343" v="159" actId="20577"/>
        <pc:sldMkLst>
          <pc:docMk/>
          <pc:sldMk cId="0" sldId="263"/>
        </pc:sldMkLst>
        <pc:spChg chg="mod">
          <ac:chgData name="Adam Whitworth" userId="0f704cc6-76ba-43e6-be14-07d5d3b13151" providerId="ADAL" clId="{D10E8BE3-79B3-400E-998B-997B15DABE6A}" dt="2024-06-12T16:06:28.343" v="159" actId="20577"/>
          <ac:spMkLst>
            <pc:docMk/>
            <pc:sldMk cId="0" sldId="263"/>
            <ac:spMk id="3" creationId="{EE12A6D6-7DED-331D-89C9-7EFFF9697E31}"/>
          </ac:spMkLst>
        </pc:spChg>
      </pc:sldChg>
      <pc:sldChg chg="modSp mod">
        <pc:chgData name="Adam Whitworth" userId="0f704cc6-76ba-43e6-be14-07d5d3b13151" providerId="ADAL" clId="{D10E8BE3-79B3-400E-998B-997B15DABE6A}" dt="2024-06-12T16:06:12.736" v="151" actId="6549"/>
        <pc:sldMkLst>
          <pc:docMk/>
          <pc:sldMk cId="0" sldId="445"/>
        </pc:sldMkLst>
        <pc:spChg chg="mod">
          <ac:chgData name="Adam Whitworth" userId="0f704cc6-76ba-43e6-be14-07d5d3b13151" providerId="ADAL" clId="{D10E8BE3-79B3-400E-998B-997B15DABE6A}" dt="2024-06-12T16:06:05.586" v="148" actId="1076"/>
          <ac:spMkLst>
            <pc:docMk/>
            <pc:sldMk cId="0" sldId="445"/>
            <ac:spMk id="12" creationId="{D805DA94-BA7F-2B14-5332-C4782976AA1F}"/>
          </ac:spMkLst>
        </pc:spChg>
        <pc:spChg chg="mod">
          <ac:chgData name="Adam Whitworth" userId="0f704cc6-76ba-43e6-be14-07d5d3b13151" providerId="ADAL" clId="{D10E8BE3-79B3-400E-998B-997B15DABE6A}" dt="2024-06-12T16:06:12.736" v="151" actId="6549"/>
          <ac:spMkLst>
            <pc:docMk/>
            <pc:sldMk cId="0" sldId="445"/>
            <ac:spMk id="16" creationId="{CCB0D410-EA5D-F992-2D5B-C28B76A349BC}"/>
          </ac:spMkLst>
        </pc:spChg>
      </pc:sldChg>
      <pc:sldChg chg="modSp mod">
        <pc:chgData name="Adam Whitworth" userId="0f704cc6-76ba-43e6-be14-07d5d3b13151" providerId="ADAL" clId="{D10E8BE3-79B3-400E-998B-997B15DABE6A}" dt="2024-06-12T16:03:24.709" v="8" actId="20577"/>
        <pc:sldMkLst>
          <pc:docMk/>
          <pc:sldMk cId="0" sldId="4292"/>
        </pc:sldMkLst>
        <pc:spChg chg="mod">
          <ac:chgData name="Adam Whitworth" userId="0f704cc6-76ba-43e6-be14-07d5d3b13151" providerId="ADAL" clId="{D10E8BE3-79B3-400E-998B-997B15DABE6A}" dt="2024-06-12T16:03:24.709" v="8" actId="20577"/>
          <ac:spMkLst>
            <pc:docMk/>
            <pc:sldMk cId="0" sldId="4292"/>
            <ac:spMk id="6" creationId="{B91456A8-EA8B-0C73-407F-EF825A8DF1B7}"/>
          </ac:spMkLst>
        </pc:spChg>
      </pc:sldChg>
      <pc:sldChg chg="addSp delSp modSp mod">
        <pc:chgData name="Adam Whitworth" userId="0f704cc6-76ba-43e6-be14-07d5d3b13151" providerId="ADAL" clId="{D10E8BE3-79B3-400E-998B-997B15DABE6A}" dt="2024-06-12T16:33:51.364" v="1233" actId="14100"/>
        <pc:sldMkLst>
          <pc:docMk/>
          <pc:sldMk cId="0" sldId="4293"/>
        </pc:sldMkLst>
        <pc:spChg chg="mod">
          <ac:chgData name="Adam Whitworth" userId="0f704cc6-76ba-43e6-be14-07d5d3b13151" providerId="ADAL" clId="{D10E8BE3-79B3-400E-998B-997B15DABE6A}" dt="2024-06-12T16:33:47.268" v="1231" actId="1076"/>
          <ac:spMkLst>
            <pc:docMk/>
            <pc:sldMk cId="0" sldId="4293"/>
            <ac:spMk id="33" creationId="{D625ACFF-71DD-5A10-8B03-BAA624F36465}"/>
          </ac:spMkLst>
        </pc:spChg>
        <pc:grpChg chg="add del mod">
          <ac:chgData name="Adam Whitworth" userId="0f704cc6-76ba-43e6-be14-07d5d3b13151" providerId="ADAL" clId="{D10E8BE3-79B3-400E-998B-997B15DABE6A}" dt="2024-06-12T16:06:48.967" v="163" actId="478"/>
          <ac:grpSpMkLst>
            <pc:docMk/>
            <pc:sldMk cId="0" sldId="4293"/>
            <ac:grpSpMk id="12292" creationId="{69E27BC5-96EC-3B66-D454-D0CB27D62515}"/>
          </ac:grpSpMkLst>
        </pc:grpChg>
        <pc:picChg chg="add mod modCrop">
          <ac:chgData name="Adam Whitworth" userId="0f704cc6-76ba-43e6-be14-07d5d3b13151" providerId="ADAL" clId="{D10E8BE3-79B3-400E-998B-997B15DABE6A}" dt="2024-06-12T16:33:51.364" v="1233" actId="14100"/>
          <ac:picMkLst>
            <pc:docMk/>
            <pc:sldMk cId="0" sldId="4293"/>
            <ac:picMk id="3" creationId="{A651113D-59A0-8618-3802-EDA59ED1BB62}"/>
          </ac:picMkLst>
        </pc:picChg>
      </pc:sldChg>
      <pc:sldChg chg="addSp delSp modSp mod">
        <pc:chgData name="Adam Whitworth" userId="0f704cc6-76ba-43e6-be14-07d5d3b13151" providerId="ADAL" clId="{D10E8BE3-79B3-400E-998B-997B15DABE6A}" dt="2024-06-12T16:35:05.044" v="1261" actId="1076"/>
        <pc:sldMkLst>
          <pc:docMk/>
          <pc:sldMk cId="0" sldId="4296"/>
        </pc:sldMkLst>
        <pc:spChg chg="mod">
          <ac:chgData name="Adam Whitworth" userId="0f704cc6-76ba-43e6-be14-07d5d3b13151" providerId="ADAL" clId="{D10E8BE3-79B3-400E-998B-997B15DABE6A}" dt="2024-06-12T16:17:05.748" v="248" actId="1076"/>
          <ac:spMkLst>
            <pc:docMk/>
            <pc:sldMk cId="0" sldId="4296"/>
            <ac:spMk id="3" creationId="{F2E6376C-D404-4AF9-00FE-5776B4023F0E}"/>
          </ac:spMkLst>
        </pc:spChg>
        <pc:spChg chg="mod">
          <ac:chgData name="Adam Whitworth" userId="0f704cc6-76ba-43e6-be14-07d5d3b13151" providerId="ADAL" clId="{D10E8BE3-79B3-400E-998B-997B15DABE6A}" dt="2024-06-12T16:17:31.847" v="255" actId="1076"/>
          <ac:spMkLst>
            <pc:docMk/>
            <pc:sldMk cId="0" sldId="4296"/>
            <ac:spMk id="5" creationId="{AA54BA4A-DA0C-0642-C6B3-4BD0763B41DA}"/>
          </ac:spMkLst>
        </pc:spChg>
        <pc:spChg chg="mod">
          <ac:chgData name="Adam Whitworth" userId="0f704cc6-76ba-43e6-be14-07d5d3b13151" providerId="ADAL" clId="{D10E8BE3-79B3-400E-998B-997B15DABE6A}" dt="2024-06-12T16:16:41.387" v="243" actId="1076"/>
          <ac:spMkLst>
            <pc:docMk/>
            <pc:sldMk cId="0" sldId="4296"/>
            <ac:spMk id="6" creationId="{794A395F-77C3-D449-BD75-16162CB610B0}"/>
          </ac:spMkLst>
        </pc:spChg>
        <pc:spChg chg="add mod">
          <ac:chgData name="Adam Whitworth" userId="0f704cc6-76ba-43e6-be14-07d5d3b13151" providerId="ADAL" clId="{D10E8BE3-79B3-400E-998B-997B15DABE6A}" dt="2024-06-12T16:18:19.903" v="262" actId="1076"/>
          <ac:spMkLst>
            <pc:docMk/>
            <pc:sldMk cId="0" sldId="4296"/>
            <ac:spMk id="7" creationId="{B5727D9B-7162-0AA8-C72E-27B64B8AEB47}"/>
          </ac:spMkLst>
        </pc:spChg>
        <pc:spChg chg="mod">
          <ac:chgData name="Adam Whitworth" userId="0f704cc6-76ba-43e6-be14-07d5d3b13151" providerId="ADAL" clId="{D10E8BE3-79B3-400E-998B-997B15DABE6A}" dt="2024-06-12T16:17:33.952" v="256" actId="1076"/>
          <ac:spMkLst>
            <pc:docMk/>
            <pc:sldMk cId="0" sldId="4296"/>
            <ac:spMk id="9" creationId="{24AE1AF3-7655-24C1-9C91-110EEDA9C5AC}"/>
          </ac:spMkLst>
        </pc:spChg>
        <pc:spChg chg="mod">
          <ac:chgData name="Adam Whitworth" userId="0f704cc6-76ba-43e6-be14-07d5d3b13151" providerId="ADAL" clId="{D10E8BE3-79B3-400E-998B-997B15DABE6A}" dt="2024-06-12T16:17:28.615" v="254" actId="1076"/>
          <ac:spMkLst>
            <pc:docMk/>
            <pc:sldMk cId="0" sldId="4296"/>
            <ac:spMk id="12" creationId="{65098259-C9B7-13F4-BAD8-CF7D45E27084}"/>
          </ac:spMkLst>
        </pc:spChg>
        <pc:spChg chg="mod">
          <ac:chgData name="Adam Whitworth" userId="0f704cc6-76ba-43e6-be14-07d5d3b13151" providerId="ADAL" clId="{D10E8BE3-79B3-400E-998B-997B15DABE6A}" dt="2024-06-12T16:17:18.287" v="251" actId="1076"/>
          <ac:spMkLst>
            <pc:docMk/>
            <pc:sldMk cId="0" sldId="4296"/>
            <ac:spMk id="13" creationId="{77BCAB9D-DC37-6EFB-EF2D-FA8D362E6290}"/>
          </ac:spMkLst>
        </pc:spChg>
        <pc:spChg chg="mod">
          <ac:chgData name="Adam Whitworth" userId="0f704cc6-76ba-43e6-be14-07d5d3b13151" providerId="ADAL" clId="{D10E8BE3-79B3-400E-998B-997B15DABE6A}" dt="2024-06-12T16:17:12.223" v="250" actId="1076"/>
          <ac:spMkLst>
            <pc:docMk/>
            <pc:sldMk cId="0" sldId="4296"/>
            <ac:spMk id="14" creationId="{36D1EC24-187D-3827-A242-354EA5CCF096}"/>
          </ac:spMkLst>
        </pc:spChg>
        <pc:spChg chg="mod">
          <ac:chgData name="Adam Whitworth" userId="0f704cc6-76ba-43e6-be14-07d5d3b13151" providerId="ADAL" clId="{D10E8BE3-79B3-400E-998B-997B15DABE6A}" dt="2024-06-12T16:17:09.391" v="249" actId="1076"/>
          <ac:spMkLst>
            <pc:docMk/>
            <pc:sldMk cId="0" sldId="4296"/>
            <ac:spMk id="15" creationId="{2AAA5A02-1928-6C6F-B703-2F653BE46208}"/>
          </ac:spMkLst>
        </pc:spChg>
        <pc:spChg chg="mod">
          <ac:chgData name="Adam Whitworth" userId="0f704cc6-76ba-43e6-be14-07d5d3b13151" providerId="ADAL" clId="{D10E8BE3-79B3-400E-998B-997B15DABE6A}" dt="2024-06-12T16:17:02.256" v="247" actId="1076"/>
          <ac:spMkLst>
            <pc:docMk/>
            <pc:sldMk cId="0" sldId="4296"/>
            <ac:spMk id="16" creationId="{3AB1510D-FCCC-49A6-DA6F-0DFB53325CBE}"/>
          </ac:spMkLst>
        </pc:spChg>
        <pc:spChg chg="mod">
          <ac:chgData name="Adam Whitworth" userId="0f704cc6-76ba-43e6-be14-07d5d3b13151" providerId="ADAL" clId="{D10E8BE3-79B3-400E-998B-997B15DABE6A}" dt="2024-06-12T16:16:56.111" v="245" actId="1076"/>
          <ac:spMkLst>
            <pc:docMk/>
            <pc:sldMk cId="0" sldId="4296"/>
            <ac:spMk id="17" creationId="{21BC01F8-8DC9-174E-7B60-A64BBEE1B4F8}"/>
          </ac:spMkLst>
        </pc:spChg>
        <pc:spChg chg="mod">
          <ac:chgData name="Adam Whitworth" userId="0f704cc6-76ba-43e6-be14-07d5d3b13151" providerId="ADAL" clId="{D10E8BE3-79B3-400E-998B-997B15DABE6A}" dt="2024-06-12T16:18:51.354" v="270" actId="1076"/>
          <ac:spMkLst>
            <pc:docMk/>
            <pc:sldMk cId="0" sldId="4296"/>
            <ac:spMk id="18" creationId="{5C4CF100-2803-193B-0A8C-14B0FF243F66}"/>
          </ac:spMkLst>
        </pc:spChg>
        <pc:spChg chg="del mod">
          <ac:chgData name="Adam Whitworth" userId="0f704cc6-76ba-43e6-be14-07d5d3b13151" providerId="ADAL" clId="{D10E8BE3-79B3-400E-998B-997B15DABE6A}" dt="2024-06-12T16:16:30.562" v="240" actId="478"/>
          <ac:spMkLst>
            <pc:docMk/>
            <pc:sldMk cId="0" sldId="4296"/>
            <ac:spMk id="19" creationId="{54C12868-CE53-212F-E11A-6941982121EC}"/>
          </ac:spMkLst>
        </pc:spChg>
        <pc:spChg chg="mod">
          <ac:chgData name="Adam Whitworth" userId="0f704cc6-76ba-43e6-be14-07d5d3b13151" providerId="ADAL" clId="{D10E8BE3-79B3-400E-998B-997B15DABE6A}" dt="2024-06-12T16:18:47.513" v="269" actId="1076"/>
          <ac:spMkLst>
            <pc:docMk/>
            <pc:sldMk cId="0" sldId="4296"/>
            <ac:spMk id="21" creationId="{FD1FA8B6-E42F-5247-A3A6-B2C641140BFD}"/>
          </ac:spMkLst>
        </pc:spChg>
        <pc:spChg chg="mod">
          <ac:chgData name="Adam Whitworth" userId="0f704cc6-76ba-43e6-be14-07d5d3b13151" providerId="ADAL" clId="{D10E8BE3-79B3-400E-998B-997B15DABE6A}" dt="2024-06-12T16:17:43.151" v="258" actId="1076"/>
          <ac:spMkLst>
            <pc:docMk/>
            <pc:sldMk cId="0" sldId="4296"/>
            <ac:spMk id="18437" creationId="{A946F3C7-455B-7A3C-517A-E4B5757FD869}"/>
          </ac:spMkLst>
        </pc:spChg>
        <pc:spChg chg="mod">
          <ac:chgData name="Adam Whitworth" userId="0f704cc6-76ba-43e6-be14-07d5d3b13151" providerId="ADAL" clId="{D10E8BE3-79B3-400E-998B-997B15DABE6A}" dt="2024-06-12T16:18:25.408" v="264" actId="1076"/>
          <ac:spMkLst>
            <pc:docMk/>
            <pc:sldMk cId="0" sldId="4296"/>
            <ac:spMk id="18438" creationId="{6428E445-A483-7DB7-BFD7-BFD98F03DF95}"/>
          </ac:spMkLst>
        </pc:spChg>
        <pc:spChg chg="mod">
          <ac:chgData name="Adam Whitworth" userId="0f704cc6-76ba-43e6-be14-07d5d3b13151" providerId="ADAL" clId="{D10E8BE3-79B3-400E-998B-997B15DABE6A}" dt="2024-06-12T16:17:37.014" v="257" actId="1076"/>
          <ac:spMkLst>
            <pc:docMk/>
            <pc:sldMk cId="0" sldId="4296"/>
            <ac:spMk id="18440" creationId="{91941F35-D83D-B784-80B8-346EEDBBEEC1}"/>
          </ac:spMkLst>
        </pc:spChg>
        <pc:spChg chg="mod">
          <ac:chgData name="Adam Whitworth" userId="0f704cc6-76ba-43e6-be14-07d5d3b13151" providerId="ADAL" clId="{D10E8BE3-79B3-400E-998B-997B15DABE6A}" dt="2024-06-12T16:17:26.812" v="253" actId="1076"/>
          <ac:spMkLst>
            <pc:docMk/>
            <pc:sldMk cId="0" sldId="4296"/>
            <ac:spMk id="18441" creationId="{3B1F66E8-3729-6AD7-CB4B-6B3EFA5259AC}"/>
          </ac:spMkLst>
        </pc:spChg>
        <pc:spChg chg="mod">
          <ac:chgData name="Adam Whitworth" userId="0f704cc6-76ba-43e6-be14-07d5d3b13151" providerId="ADAL" clId="{D10E8BE3-79B3-400E-998B-997B15DABE6A}" dt="2024-06-12T16:18:28.104" v="265" actId="1076"/>
          <ac:spMkLst>
            <pc:docMk/>
            <pc:sldMk cId="0" sldId="4296"/>
            <ac:spMk id="18450" creationId="{94CE01E3-7461-BCD0-5BFA-A21C010C3C4E}"/>
          </ac:spMkLst>
        </pc:spChg>
        <pc:spChg chg="del">
          <ac:chgData name="Adam Whitworth" userId="0f704cc6-76ba-43e6-be14-07d5d3b13151" providerId="ADAL" clId="{D10E8BE3-79B3-400E-998B-997B15DABE6A}" dt="2024-06-12T16:16:27.927" v="238" actId="478"/>
          <ac:spMkLst>
            <pc:docMk/>
            <pc:sldMk cId="0" sldId="4296"/>
            <ac:spMk id="18452" creationId="{2CFA83DD-6C19-211C-CC5E-6DC81F4016EB}"/>
          </ac:spMkLst>
        </pc:spChg>
        <pc:spChg chg="mod">
          <ac:chgData name="Adam Whitworth" userId="0f704cc6-76ba-43e6-be14-07d5d3b13151" providerId="ADAL" clId="{D10E8BE3-79B3-400E-998B-997B15DABE6A}" dt="2024-06-12T16:18:21.767" v="263" actId="1076"/>
          <ac:spMkLst>
            <pc:docMk/>
            <pc:sldMk cId="0" sldId="4296"/>
            <ac:spMk id="18453" creationId="{65ABD8CC-B8F3-BA2F-52B3-AA76CA35115F}"/>
          </ac:spMkLst>
        </pc:spChg>
        <pc:spChg chg="mod">
          <ac:chgData name="Adam Whitworth" userId="0f704cc6-76ba-43e6-be14-07d5d3b13151" providerId="ADAL" clId="{D10E8BE3-79B3-400E-998B-997B15DABE6A}" dt="2024-06-12T16:35:05.044" v="1261" actId="1076"/>
          <ac:spMkLst>
            <pc:docMk/>
            <pc:sldMk cId="0" sldId="4296"/>
            <ac:spMk id="18456" creationId="{5B4500B1-818E-7764-975B-B8E1F4DE8B07}"/>
          </ac:spMkLst>
        </pc:spChg>
        <pc:picChg chg="add mod ord">
          <ac:chgData name="Adam Whitworth" userId="0f704cc6-76ba-43e6-be14-07d5d3b13151" providerId="ADAL" clId="{D10E8BE3-79B3-400E-998B-997B15DABE6A}" dt="2024-06-12T16:18:53.960" v="271" actId="1076"/>
          <ac:picMkLst>
            <pc:docMk/>
            <pc:sldMk cId="0" sldId="4296"/>
            <ac:picMk id="2" creationId="{ECF91717-DC2B-0FCF-73F2-F1635AB8D354}"/>
          </ac:picMkLst>
        </pc:picChg>
        <pc:picChg chg="del">
          <ac:chgData name="Adam Whitworth" userId="0f704cc6-76ba-43e6-be14-07d5d3b13151" providerId="ADAL" clId="{D10E8BE3-79B3-400E-998B-997B15DABE6A}" dt="2024-06-12T16:16:32.783" v="241" actId="478"/>
          <ac:picMkLst>
            <pc:docMk/>
            <pc:sldMk cId="0" sldId="4296"/>
            <ac:picMk id="18454" creationId="{1FB28040-E3D4-DAA8-7FC2-6E6250D3FEA2}"/>
          </ac:picMkLst>
        </pc:picChg>
      </pc:sldChg>
      <pc:sldChg chg="modSp mod">
        <pc:chgData name="Adam Whitworth" userId="0f704cc6-76ba-43e6-be14-07d5d3b13151" providerId="ADAL" clId="{D10E8BE3-79B3-400E-998B-997B15DABE6A}" dt="2024-06-12T16:30:07.212" v="960" actId="20577"/>
        <pc:sldMkLst>
          <pc:docMk/>
          <pc:sldMk cId="0" sldId="4297"/>
        </pc:sldMkLst>
        <pc:graphicFrameChg chg="modGraphic">
          <ac:chgData name="Adam Whitworth" userId="0f704cc6-76ba-43e6-be14-07d5d3b13151" providerId="ADAL" clId="{D10E8BE3-79B3-400E-998B-997B15DABE6A}" dt="2024-06-12T16:30:07.212" v="960" actId="20577"/>
          <ac:graphicFrameMkLst>
            <pc:docMk/>
            <pc:sldMk cId="0" sldId="4297"/>
            <ac:graphicFrameMk id="2" creationId="{03F5DA01-3E5F-25EA-EFC3-F2DCE415BCCC}"/>
          </ac:graphicFrameMkLst>
        </pc:graphicFrameChg>
      </pc:sldChg>
      <pc:sldChg chg="modSp mod">
        <pc:chgData name="Adam Whitworth" userId="0f704cc6-76ba-43e6-be14-07d5d3b13151" providerId="ADAL" clId="{D10E8BE3-79B3-400E-998B-997B15DABE6A}" dt="2024-06-12T16:30:18.646" v="961" actId="6549"/>
        <pc:sldMkLst>
          <pc:docMk/>
          <pc:sldMk cId="0" sldId="4298"/>
        </pc:sldMkLst>
        <pc:graphicFrameChg chg="modGraphic">
          <ac:chgData name="Adam Whitworth" userId="0f704cc6-76ba-43e6-be14-07d5d3b13151" providerId="ADAL" clId="{D10E8BE3-79B3-400E-998B-997B15DABE6A}" dt="2024-06-12T16:30:18.646" v="961" actId="6549"/>
          <ac:graphicFrameMkLst>
            <pc:docMk/>
            <pc:sldMk cId="0" sldId="4298"/>
            <ac:graphicFrameMk id="2" creationId="{3202354D-0DDE-B97C-A783-6D1922E1AA11}"/>
          </ac:graphicFrameMkLst>
        </pc:graphicFrameChg>
      </pc:sldChg>
      <pc:sldChg chg="modSp mod">
        <pc:chgData name="Adam Whitworth" userId="0f704cc6-76ba-43e6-be14-07d5d3b13151" providerId="ADAL" clId="{D10E8BE3-79B3-400E-998B-997B15DABE6A}" dt="2024-06-12T16:05:17.255" v="66" actId="20577"/>
        <pc:sldMkLst>
          <pc:docMk/>
          <pc:sldMk cId="0" sldId="4300"/>
        </pc:sldMkLst>
        <pc:spChg chg="mod">
          <ac:chgData name="Adam Whitworth" userId="0f704cc6-76ba-43e6-be14-07d5d3b13151" providerId="ADAL" clId="{D10E8BE3-79B3-400E-998B-997B15DABE6A}" dt="2024-06-12T16:05:17.255" v="66" actId="20577"/>
          <ac:spMkLst>
            <pc:docMk/>
            <pc:sldMk cId="0" sldId="4300"/>
            <ac:spMk id="2" creationId="{B45768D5-F5A1-0419-CD2D-F65E012415F1}"/>
          </ac:spMkLst>
        </pc:spChg>
        <pc:graphicFrameChg chg="mod modGraphic">
          <ac:chgData name="Adam Whitworth" userId="0f704cc6-76ba-43e6-be14-07d5d3b13151" providerId="ADAL" clId="{D10E8BE3-79B3-400E-998B-997B15DABE6A}" dt="2024-06-12T16:05:11.672" v="56" actId="6549"/>
          <ac:graphicFrameMkLst>
            <pc:docMk/>
            <pc:sldMk cId="0" sldId="4300"/>
            <ac:graphicFrameMk id="5" creationId="{79915B45-C1FD-DEE1-A7DC-849419D59166}"/>
          </ac:graphicFrameMkLst>
        </pc:graphicFrameChg>
      </pc:sldChg>
      <pc:sldChg chg="del">
        <pc:chgData name="Adam Whitworth" userId="0f704cc6-76ba-43e6-be14-07d5d3b13151" providerId="ADAL" clId="{D10E8BE3-79B3-400E-998B-997B15DABE6A}" dt="2024-06-12T16:31:04.779" v="965" actId="47"/>
        <pc:sldMkLst>
          <pc:docMk/>
          <pc:sldMk cId="0" sldId="4303"/>
        </pc:sldMkLst>
      </pc:sldChg>
      <pc:sldChg chg="modSp mod">
        <pc:chgData name="Adam Whitworth" userId="0f704cc6-76ba-43e6-be14-07d5d3b13151" providerId="ADAL" clId="{D10E8BE3-79B3-400E-998B-997B15DABE6A}" dt="2024-06-12T16:33:02.913" v="1228" actId="20577"/>
        <pc:sldMkLst>
          <pc:docMk/>
          <pc:sldMk cId="0" sldId="4304"/>
        </pc:sldMkLst>
        <pc:spChg chg="mod">
          <ac:chgData name="Adam Whitworth" userId="0f704cc6-76ba-43e6-be14-07d5d3b13151" providerId="ADAL" clId="{D10E8BE3-79B3-400E-998B-997B15DABE6A}" dt="2024-06-12T16:33:02.913" v="1228" actId="20577"/>
          <ac:spMkLst>
            <pc:docMk/>
            <pc:sldMk cId="0" sldId="4304"/>
            <ac:spMk id="22531" creationId="{DC60643A-1AC8-E5B8-B72F-0F0D487B8F2D}"/>
          </ac:spMkLst>
        </pc:spChg>
      </pc:sldChg>
      <pc:sldChg chg="addSp delSp modSp mod">
        <pc:chgData name="Adam Whitworth" userId="0f704cc6-76ba-43e6-be14-07d5d3b13151" providerId="ADAL" clId="{D10E8BE3-79B3-400E-998B-997B15DABE6A}" dt="2024-06-12T16:34:35.773" v="1258" actId="1076"/>
        <pc:sldMkLst>
          <pc:docMk/>
          <pc:sldMk cId="0" sldId="4306"/>
        </pc:sldMkLst>
        <pc:spChg chg="mod">
          <ac:chgData name="Adam Whitworth" userId="0f704cc6-76ba-43e6-be14-07d5d3b13151" providerId="ADAL" clId="{D10E8BE3-79B3-400E-998B-997B15DABE6A}" dt="2024-06-12T16:34:35.773" v="1258" actId="1076"/>
          <ac:spMkLst>
            <pc:docMk/>
            <pc:sldMk cId="0" sldId="4306"/>
            <ac:spMk id="5" creationId="{38D5A4FA-5ED7-1B4B-8D71-D18B4123C1E5}"/>
          </ac:spMkLst>
        </pc:spChg>
        <pc:graphicFrameChg chg="add mod modGraphic">
          <ac:chgData name="Adam Whitworth" userId="0f704cc6-76ba-43e6-be14-07d5d3b13151" providerId="ADAL" clId="{D10E8BE3-79B3-400E-998B-997B15DABE6A}" dt="2024-06-12T16:34:19.188" v="1243" actId="14100"/>
          <ac:graphicFrameMkLst>
            <pc:docMk/>
            <pc:sldMk cId="0" sldId="4306"/>
            <ac:graphicFrameMk id="2" creationId="{BFD4B827-7727-FBE4-4399-A9EC0E1A077F}"/>
          </ac:graphicFrameMkLst>
        </pc:graphicFrameChg>
        <pc:graphicFrameChg chg="del">
          <ac:chgData name="Adam Whitworth" userId="0f704cc6-76ba-43e6-be14-07d5d3b13151" providerId="ADAL" clId="{D10E8BE3-79B3-400E-998B-997B15DABE6A}" dt="2024-06-12T16:08:22.629" v="178" actId="478"/>
          <ac:graphicFrameMkLst>
            <pc:docMk/>
            <pc:sldMk cId="0" sldId="4306"/>
            <ac:graphicFrameMk id="3" creationId="{D1F60211-A345-AA9C-67FF-83E6B84607CE}"/>
          </ac:graphicFrameMkLst>
        </pc:graphicFrameChg>
      </pc:sldChg>
      <pc:sldChg chg="modSp mod">
        <pc:chgData name="Adam Whitworth" userId="0f704cc6-76ba-43e6-be14-07d5d3b13151" providerId="ADAL" clId="{D10E8BE3-79B3-400E-998B-997B15DABE6A}" dt="2024-06-12T16:09:41.302" v="186" actId="1076"/>
        <pc:sldMkLst>
          <pc:docMk/>
          <pc:sldMk cId="0" sldId="4309"/>
        </pc:sldMkLst>
        <pc:graphicFrameChg chg="mod modGraphic">
          <ac:chgData name="Adam Whitworth" userId="0f704cc6-76ba-43e6-be14-07d5d3b13151" providerId="ADAL" clId="{D10E8BE3-79B3-400E-998B-997B15DABE6A}" dt="2024-06-12T16:09:41.302" v="186" actId="1076"/>
          <ac:graphicFrameMkLst>
            <pc:docMk/>
            <pc:sldMk cId="0" sldId="4309"/>
            <ac:graphicFrameMk id="5" creationId="{150389D7-919B-80A4-4C61-02A34A3EAA98}"/>
          </ac:graphicFrameMkLst>
        </pc:graphicFrameChg>
      </pc:sldChg>
      <pc:sldChg chg="addSp delSp modSp mod">
        <pc:chgData name="Adam Whitworth" userId="0f704cc6-76ba-43e6-be14-07d5d3b13151" providerId="ADAL" clId="{D10E8BE3-79B3-400E-998B-997B15DABE6A}" dt="2024-06-12T16:22:45.014" v="397" actId="20577"/>
        <pc:sldMkLst>
          <pc:docMk/>
          <pc:sldMk cId="0" sldId="4310"/>
        </pc:sldMkLst>
        <pc:spChg chg="mod">
          <ac:chgData name="Adam Whitworth" userId="0f704cc6-76ba-43e6-be14-07d5d3b13151" providerId="ADAL" clId="{D10E8BE3-79B3-400E-998B-997B15DABE6A}" dt="2024-06-12T16:22:45.014" v="397" actId="20577"/>
          <ac:spMkLst>
            <pc:docMk/>
            <pc:sldMk cId="0" sldId="4310"/>
            <ac:spMk id="6" creationId="{7AD80229-7A51-7CDC-A6DF-591BD634E078}"/>
          </ac:spMkLst>
        </pc:spChg>
        <pc:spChg chg="add del">
          <ac:chgData name="Adam Whitworth" userId="0f704cc6-76ba-43e6-be14-07d5d3b13151" providerId="ADAL" clId="{D10E8BE3-79B3-400E-998B-997B15DABE6A}" dt="2024-06-12T16:19:33.435" v="275" actId="478"/>
          <ac:spMkLst>
            <pc:docMk/>
            <pc:sldMk cId="0" sldId="4310"/>
            <ac:spMk id="19461" creationId="{2F2FC608-AB5F-D4C6-7298-E88798C2B42D}"/>
          </ac:spMkLst>
        </pc:spChg>
        <pc:picChg chg="add del mod">
          <ac:chgData name="Adam Whitworth" userId="0f704cc6-76ba-43e6-be14-07d5d3b13151" providerId="ADAL" clId="{D10E8BE3-79B3-400E-998B-997B15DABE6A}" dt="2024-06-12T16:20:10.098" v="282" actId="478"/>
          <ac:picMkLst>
            <pc:docMk/>
            <pc:sldMk cId="0" sldId="4310"/>
            <ac:picMk id="2" creationId="{F2B82A33-4BAE-FD99-4ED2-67DF4FFA089C}"/>
          </ac:picMkLst>
        </pc:picChg>
        <pc:picChg chg="add mod modCrop">
          <ac:chgData name="Adam Whitworth" userId="0f704cc6-76ba-43e6-be14-07d5d3b13151" providerId="ADAL" clId="{D10E8BE3-79B3-400E-998B-997B15DABE6A}" dt="2024-06-12T16:21:49.493" v="330" actId="1076"/>
          <ac:picMkLst>
            <pc:docMk/>
            <pc:sldMk cId="0" sldId="4310"/>
            <ac:picMk id="3" creationId="{404E3C6D-7BD8-91C0-3F0E-1B5B7CCB7EA8}"/>
          </ac:picMkLst>
        </pc:picChg>
        <pc:picChg chg="del">
          <ac:chgData name="Adam Whitworth" userId="0f704cc6-76ba-43e6-be14-07d5d3b13151" providerId="ADAL" clId="{D10E8BE3-79B3-400E-998B-997B15DABE6A}" dt="2024-06-12T16:19:02.513" v="272" actId="478"/>
          <ac:picMkLst>
            <pc:docMk/>
            <pc:sldMk cId="0" sldId="4310"/>
            <ac:picMk id="19459" creationId="{68D27E36-E745-91FD-0046-BA408FA9E889}"/>
          </ac:picMkLst>
        </pc:picChg>
        <pc:cxnChg chg="del">
          <ac:chgData name="Adam Whitworth" userId="0f704cc6-76ba-43e6-be14-07d5d3b13151" providerId="ADAL" clId="{D10E8BE3-79B3-400E-998B-997B15DABE6A}" dt="2024-06-12T16:19:34.109" v="276" actId="478"/>
          <ac:cxnSpMkLst>
            <pc:docMk/>
            <pc:sldMk cId="0" sldId="4310"/>
            <ac:cxnSpMk id="9" creationId="{86BCA102-4EFB-14FE-07CF-3F89877669F0}"/>
          </ac:cxnSpMkLst>
        </pc:cxnChg>
      </pc:sldChg>
      <pc:sldChg chg="addSp delSp modSp mod">
        <pc:chgData name="Adam Whitworth" userId="0f704cc6-76ba-43e6-be14-07d5d3b13151" providerId="ADAL" clId="{D10E8BE3-79B3-400E-998B-997B15DABE6A}" dt="2024-06-12T16:15:29.560" v="235" actId="14100"/>
        <pc:sldMkLst>
          <pc:docMk/>
          <pc:sldMk cId="0" sldId="4311"/>
        </pc:sldMkLst>
        <pc:spChg chg="mod">
          <ac:chgData name="Adam Whitworth" userId="0f704cc6-76ba-43e6-be14-07d5d3b13151" providerId="ADAL" clId="{D10E8BE3-79B3-400E-998B-997B15DABE6A}" dt="2024-06-12T16:15:26.646" v="234" actId="1076"/>
          <ac:spMkLst>
            <pc:docMk/>
            <pc:sldMk cId="0" sldId="4311"/>
            <ac:spMk id="6" creationId="{9F92F53E-751B-8F02-BA2D-01708B241EC5}"/>
          </ac:spMkLst>
        </pc:spChg>
        <pc:picChg chg="add del mod">
          <ac:chgData name="Adam Whitworth" userId="0f704cc6-76ba-43e6-be14-07d5d3b13151" providerId="ADAL" clId="{D10E8BE3-79B3-400E-998B-997B15DABE6A}" dt="2024-06-12T16:15:10.882" v="224" actId="478"/>
          <ac:picMkLst>
            <pc:docMk/>
            <pc:sldMk cId="0" sldId="4311"/>
            <ac:picMk id="2" creationId="{44031DE0-8C3F-6042-1BD7-B5C2183B9DF0}"/>
          </ac:picMkLst>
        </pc:picChg>
        <pc:picChg chg="add del mod">
          <ac:chgData name="Adam Whitworth" userId="0f704cc6-76ba-43e6-be14-07d5d3b13151" providerId="ADAL" clId="{D10E8BE3-79B3-400E-998B-997B15DABE6A}" dt="2024-06-12T16:15:13.173" v="226" actId="478"/>
          <ac:picMkLst>
            <pc:docMk/>
            <pc:sldMk cId="0" sldId="4311"/>
            <ac:picMk id="3" creationId="{BEA8C34F-A5C7-FF31-6856-24B0DDB4B24D}"/>
          </ac:picMkLst>
        </pc:picChg>
        <pc:picChg chg="add del mod">
          <ac:chgData name="Adam Whitworth" userId="0f704cc6-76ba-43e6-be14-07d5d3b13151" providerId="ADAL" clId="{D10E8BE3-79B3-400E-998B-997B15DABE6A}" dt="2024-06-12T16:15:15.882" v="228" actId="478"/>
          <ac:picMkLst>
            <pc:docMk/>
            <pc:sldMk cId="0" sldId="4311"/>
            <ac:picMk id="5" creationId="{C485BB05-A4AA-60EB-C483-B12920A7599C}"/>
          </ac:picMkLst>
        </pc:picChg>
        <pc:picChg chg="add del">
          <ac:chgData name="Adam Whitworth" userId="0f704cc6-76ba-43e6-be14-07d5d3b13151" providerId="ADAL" clId="{D10E8BE3-79B3-400E-998B-997B15DABE6A}" dt="2024-06-12T16:15:18.184" v="230" actId="478"/>
          <ac:picMkLst>
            <pc:docMk/>
            <pc:sldMk cId="0" sldId="4311"/>
            <ac:picMk id="7" creationId="{4A96CF46-F9DC-03B2-6D2D-D80597E7062C}"/>
          </ac:picMkLst>
        </pc:picChg>
        <pc:picChg chg="add mod">
          <ac:chgData name="Adam Whitworth" userId="0f704cc6-76ba-43e6-be14-07d5d3b13151" providerId="ADAL" clId="{D10E8BE3-79B3-400E-998B-997B15DABE6A}" dt="2024-06-12T16:15:29.560" v="235" actId="14100"/>
          <ac:picMkLst>
            <pc:docMk/>
            <pc:sldMk cId="0" sldId="4311"/>
            <ac:picMk id="8" creationId="{F7E62589-BB44-FD0B-2239-7D03F79F2C1E}"/>
          </ac:picMkLst>
        </pc:picChg>
        <pc:picChg chg="del">
          <ac:chgData name="Adam Whitworth" userId="0f704cc6-76ba-43e6-be14-07d5d3b13151" providerId="ADAL" clId="{D10E8BE3-79B3-400E-998B-997B15DABE6A}" dt="2024-06-12T16:10:00.011" v="187" actId="478"/>
          <ac:picMkLst>
            <pc:docMk/>
            <pc:sldMk cId="0" sldId="4311"/>
            <ac:picMk id="17412" creationId="{9F25F263-7B32-0980-BA0A-1C0EE461F25A}"/>
          </ac:picMkLst>
        </pc:picChg>
      </pc:sldChg>
      <pc:sldChg chg="modSp mod">
        <pc:chgData name="Adam Whitworth" userId="0f704cc6-76ba-43e6-be14-07d5d3b13151" providerId="ADAL" clId="{D10E8BE3-79B3-400E-998B-997B15DABE6A}" dt="2024-06-12T16:31:01.099" v="964" actId="6549"/>
        <pc:sldMkLst>
          <pc:docMk/>
          <pc:sldMk cId="0" sldId="4312"/>
        </pc:sldMkLst>
        <pc:spChg chg="mod">
          <ac:chgData name="Adam Whitworth" userId="0f704cc6-76ba-43e6-be14-07d5d3b13151" providerId="ADAL" clId="{D10E8BE3-79B3-400E-998B-997B15DABE6A}" dt="2024-06-12T16:31:01.099" v="964" actId="6549"/>
          <ac:spMkLst>
            <pc:docMk/>
            <pc:sldMk cId="0" sldId="4312"/>
            <ac:spMk id="3" creationId="{549CB1F1-A40D-B11F-9FB4-E900E2D88F03}"/>
          </ac:spMkLst>
        </pc:spChg>
      </pc:sldChg>
      <pc:sldChg chg="addSp delSp modSp new mod">
        <pc:chgData name="Adam Whitworth" userId="0f704cc6-76ba-43e6-be14-07d5d3b13151" providerId="ADAL" clId="{D10E8BE3-79B3-400E-998B-997B15DABE6A}" dt="2024-06-12T16:34:52.588" v="1260" actId="1076"/>
        <pc:sldMkLst>
          <pc:docMk/>
          <pc:sldMk cId="3419211603" sldId="4313"/>
        </pc:sldMkLst>
        <pc:spChg chg="mod">
          <ac:chgData name="Adam Whitworth" userId="0f704cc6-76ba-43e6-be14-07d5d3b13151" providerId="ADAL" clId="{D10E8BE3-79B3-400E-998B-997B15DABE6A}" dt="2024-06-12T16:10:40.342" v="214" actId="1076"/>
          <ac:spMkLst>
            <pc:docMk/>
            <pc:sldMk cId="3419211603" sldId="4313"/>
            <ac:spMk id="2" creationId="{67BEE9C8-D3BF-C07B-A9E6-E0653DD2C286}"/>
          </ac:spMkLst>
        </pc:spChg>
        <pc:spChg chg="del">
          <ac:chgData name="Adam Whitworth" userId="0f704cc6-76ba-43e6-be14-07d5d3b13151" providerId="ADAL" clId="{D10E8BE3-79B3-400E-998B-997B15DABE6A}" dt="2024-06-12T16:10:31.677" v="189" actId="478"/>
          <ac:spMkLst>
            <pc:docMk/>
            <pc:sldMk cId="3419211603" sldId="4313"/>
            <ac:spMk id="3" creationId="{3AE6A5F3-96B8-B8F4-840A-E0860A180C5E}"/>
          </ac:spMkLst>
        </pc:spChg>
        <pc:spChg chg="add mod">
          <ac:chgData name="Adam Whitworth" userId="0f704cc6-76ba-43e6-be14-07d5d3b13151" providerId="ADAL" clId="{D10E8BE3-79B3-400E-998B-997B15DABE6A}" dt="2024-06-12T16:34:52.588" v="1260" actId="1076"/>
          <ac:spMkLst>
            <pc:docMk/>
            <pc:sldMk cId="3419211603" sldId="4313"/>
            <ac:spMk id="7" creationId="{F849860C-5E89-217B-2D76-DBC6E0523584}"/>
          </ac:spMkLst>
        </pc:spChg>
        <pc:graphicFrameChg chg="add mod modGraphic">
          <ac:chgData name="Adam Whitworth" userId="0f704cc6-76ba-43e6-be14-07d5d3b13151" providerId="ADAL" clId="{D10E8BE3-79B3-400E-998B-997B15DABE6A}" dt="2024-06-12T16:34:50.109" v="1259" actId="1076"/>
          <ac:graphicFrameMkLst>
            <pc:docMk/>
            <pc:sldMk cId="3419211603" sldId="4313"/>
            <ac:graphicFrameMk id="5" creationId="{F5F4AAEF-B167-5602-91E9-6DE5E820F1FF}"/>
          </ac:graphicFrameMkLst>
        </pc:graphicFrameChg>
      </pc:sldChg>
      <pc:sldChg chg="addSp delSp modSp del mod">
        <pc:chgData name="Adam Whitworth" userId="0f704cc6-76ba-43e6-be14-07d5d3b13151" providerId="ADAL" clId="{D10E8BE3-79B3-400E-998B-997B15DABE6A}" dt="2024-06-12T16:36:25.156" v="1268" actId="47"/>
        <pc:sldMkLst>
          <pc:docMk/>
          <pc:sldMk cId="4175623961" sldId="4314"/>
        </pc:sldMkLst>
        <pc:spChg chg="add del mod">
          <ac:chgData name="Adam Whitworth" userId="0f704cc6-76ba-43e6-be14-07d5d3b13151" providerId="ADAL" clId="{D10E8BE3-79B3-400E-998B-997B15DABE6A}" dt="2024-06-12T16:24:04.168" v="535" actId="478"/>
          <ac:spMkLst>
            <pc:docMk/>
            <pc:sldMk cId="4175623961" sldId="4314"/>
            <ac:spMk id="5" creationId="{CCFD1473-3FC6-0C32-CCEB-A01788D06FE3}"/>
          </ac:spMkLst>
        </pc:spChg>
        <pc:spChg chg="del">
          <ac:chgData name="Adam Whitworth" userId="0f704cc6-76ba-43e6-be14-07d5d3b13151" providerId="ADAL" clId="{D10E8BE3-79B3-400E-998B-997B15DABE6A}" dt="2024-06-12T16:24:02.429" v="534" actId="478"/>
          <ac:spMkLst>
            <pc:docMk/>
            <pc:sldMk cId="4175623961" sldId="4314"/>
            <ac:spMk id="6" creationId="{7AD80229-7A51-7CDC-A6DF-591BD634E078}"/>
          </ac:spMkLst>
        </pc:spChg>
        <pc:spChg chg="add mod">
          <ac:chgData name="Adam Whitworth" userId="0f704cc6-76ba-43e6-be14-07d5d3b13151" providerId="ADAL" clId="{D10E8BE3-79B3-400E-998B-997B15DABE6A}" dt="2024-06-12T16:35:28.529" v="1262" actId="115"/>
          <ac:spMkLst>
            <pc:docMk/>
            <pc:sldMk cId="4175623961" sldId="4314"/>
            <ac:spMk id="7" creationId="{1D387257-B59D-765D-CF83-D57C2F7E538A}"/>
          </ac:spMkLst>
        </pc:spChg>
        <pc:spChg chg="add del mod">
          <ac:chgData name="Adam Whitworth" userId="0f704cc6-76ba-43e6-be14-07d5d3b13151" providerId="ADAL" clId="{D10E8BE3-79B3-400E-998B-997B15DABE6A}" dt="2024-06-12T16:36:15.683" v="1267" actId="478"/>
          <ac:spMkLst>
            <pc:docMk/>
            <pc:sldMk cId="4175623961" sldId="4314"/>
            <ac:spMk id="8" creationId="{4C0B1DCA-AF62-3671-D597-7A169465E4F8}"/>
          </ac:spMkLst>
        </pc:spChg>
        <pc:picChg chg="mod">
          <ac:chgData name="Adam Whitworth" userId="0f704cc6-76ba-43e6-be14-07d5d3b13151" providerId="ADAL" clId="{D10E8BE3-79B3-400E-998B-997B15DABE6A}" dt="2024-06-12T16:25:45.836" v="817" actId="1076"/>
          <ac:picMkLst>
            <pc:docMk/>
            <pc:sldMk cId="4175623961" sldId="4314"/>
            <ac:picMk id="2" creationId="{F2B82A33-4BAE-FD99-4ED2-67DF4FFA089C}"/>
          </ac:picMkLst>
        </pc:picChg>
      </pc:sldChg>
      <pc:sldChg chg="addSp delSp modSp mod ord">
        <pc:chgData name="Adam Whitworth" userId="0f704cc6-76ba-43e6-be14-07d5d3b13151" providerId="ADAL" clId="{D10E8BE3-79B3-400E-998B-997B15DABE6A}" dt="2024-06-12T16:23:51.973" v="533" actId="1076"/>
        <pc:sldMkLst>
          <pc:docMk/>
          <pc:sldMk cId="1130230925" sldId="4315"/>
        </pc:sldMkLst>
        <pc:spChg chg="del">
          <ac:chgData name="Adam Whitworth" userId="0f704cc6-76ba-43e6-be14-07d5d3b13151" providerId="ADAL" clId="{D10E8BE3-79B3-400E-998B-997B15DABE6A}" dt="2024-06-12T16:22:55.857" v="398" actId="478"/>
          <ac:spMkLst>
            <pc:docMk/>
            <pc:sldMk cId="1130230925" sldId="4315"/>
            <ac:spMk id="6" creationId="{7AD80229-7A51-7CDC-A6DF-591BD634E078}"/>
          </ac:spMkLst>
        </pc:spChg>
        <pc:spChg chg="add del mod">
          <ac:chgData name="Adam Whitworth" userId="0f704cc6-76ba-43e6-be14-07d5d3b13151" providerId="ADAL" clId="{D10E8BE3-79B3-400E-998B-997B15DABE6A}" dt="2024-06-12T16:22:58.143" v="399" actId="478"/>
          <ac:spMkLst>
            <pc:docMk/>
            <pc:sldMk cId="1130230925" sldId="4315"/>
            <ac:spMk id="7" creationId="{A39FD46D-0A31-B86C-6BA2-4019C039091A}"/>
          </ac:spMkLst>
        </pc:spChg>
        <pc:spChg chg="add mod">
          <ac:chgData name="Adam Whitworth" userId="0f704cc6-76ba-43e6-be14-07d5d3b13151" providerId="ADAL" clId="{D10E8BE3-79B3-400E-998B-997B15DABE6A}" dt="2024-06-12T16:23:51.973" v="533" actId="1076"/>
          <ac:spMkLst>
            <pc:docMk/>
            <pc:sldMk cId="1130230925" sldId="4315"/>
            <ac:spMk id="8" creationId="{E554BBD4-7DAF-97A8-560E-9D68BFDB4ADC}"/>
          </ac:spMkLst>
        </pc:spChg>
        <pc:picChg chg="del">
          <ac:chgData name="Adam Whitworth" userId="0f704cc6-76ba-43e6-be14-07d5d3b13151" providerId="ADAL" clId="{D10E8BE3-79B3-400E-998B-997B15DABE6A}" dt="2024-06-12T16:21:01.527" v="287" actId="478"/>
          <ac:picMkLst>
            <pc:docMk/>
            <pc:sldMk cId="1130230925" sldId="4315"/>
            <ac:picMk id="2" creationId="{F2B82A33-4BAE-FD99-4ED2-67DF4FFA089C}"/>
          </ac:picMkLst>
        </pc:picChg>
        <pc:picChg chg="add mod">
          <ac:chgData name="Adam Whitworth" userId="0f704cc6-76ba-43e6-be14-07d5d3b13151" providerId="ADAL" clId="{D10E8BE3-79B3-400E-998B-997B15DABE6A}" dt="2024-06-12T16:21:27.308" v="291" actId="1076"/>
          <ac:picMkLst>
            <pc:docMk/>
            <pc:sldMk cId="1130230925" sldId="4315"/>
            <ac:picMk id="3" creationId="{384BD18D-EC8D-E48A-E671-1969D909117F}"/>
          </ac:picMkLst>
        </pc:picChg>
      </pc:sldChg>
      <pc:sldChg chg="addSp delSp modSp new mod">
        <pc:chgData name="Adam Whitworth" userId="0f704cc6-76ba-43e6-be14-07d5d3b13151" providerId="ADAL" clId="{D10E8BE3-79B3-400E-998B-997B15DABE6A}" dt="2024-06-12T16:27:28.514" v="938" actId="255"/>
        <pc:sldMkLst>
          <pc:docMk/>
          <pc:sldMk cId="4145982000" sldId="4316"/>
        </pc:sldMkLst>
        <pc:spChg chg="del">
          <ac:chgData name="Adam Whitworth" userId="0f704cc6-76ba-43e6-be14-07d5d3b13151" providerId="ADAL" clId="{D10E8BE3-79B3-400E-998B-997B15DABE6A}" dt="2024-06-12T16:26:12.179" v="821" actId="478"/>
          <ac:spMkLst>
            <pc:docMk/>
            <pc:sldMk cId="4145982000" sldId="4316"/>
            <ac:spMk id="2" creationId="{7B3E8C58-6DC6-9DAD-05C3-E90B5ED38DD1}"/>
          </ac:spMkLst>
        </pc:spChg>
        <pc:spChg chg="del">
          <ac:chgData name="Adam Whitworth" userId="0f704cc6-76ba-43e6-be14-07d5d3b13151" providerId="ADAL" clId="{D10E8BE3-79B3-400E-998B-997B15DABE6A}" dt="2024-06-12T16:26:09.812" v="820" actId="478"/>
          <ac:spMkLst>
            <pc:docMk/>
            <pc:sldMk cId="4145982000" sldId="4316"/>
            <ac:spMk id="3" creationId="{E22E1D4B-31DA-AC9A-88C1-9ED1D6933E7E}"/>
          </ac:spMkLst>
        </pc:spChg>
        <pc:spChg chg="add mod">
          <ac:chgData name="Adam Whitworth" userId="0f704cc6-76ba-43e6-be14-07d5d3b13151" providerId="ADAL" clId="{D10E8BE3-79B3-400E-998B-997B15DABE6A}" dt="2024-06-12T16:27:28.514" v="938" actId="255"/>
          <ac:spMkLst>
            <pc:docMk/>
            <pc:sldMk cId="4145982000" sldId="4316"/>
            <ac:spMk id="6" creationId="{66A11172-896C-12C5-C86C-54AF9CE80DAF}"/>
          </ac:spMkLst>
        </pc:spChg>
        <pc:picChg chg="add mod">
          <ac:chgData name="Adam Whitworth" userId="0f704cc6-76ba-43e6-be14-07d5d3b13151" providerId="ADAL" clId="{D10E8BE3-79B3-400E-998B-997B15DABE6A}" dt="2024-06-12T16:26:24.076" v="825" actId="1076"/>
          <ac:picMkLst>
            <pc:docMk/>
            <pc:sldMk cId="4145982000" sldId="4316"/>
            <ac:picMk id="5" creationId="{4920DE26-B2C5-7BBD-180E-619698FF7F66}"/>
          </ac:picMkLst>
        </pc:picChg>
      </pc:sldChg>
    </pc:docChg>
  </pc:docChgLst>
  <pc:docChgLst>
    <pc:chgData name="Adam Whitworth" userId="0f704cc6-76ba-43e6-be14-07d5d3b13151" providerId="ADAL" clId="{8A9F62FF-C11F-494A-9B51-EA74A052E9AB}"/>
    <pc:docChg chg="modSld">
      <pc:chgData name="Adam Whitworth" userId="0f704cc6-76ba-43e6-be14-07d5d3b13151" providerId="ADAL" clId="{8A9F62FF-C11F-494A-9B51-EA74A052E9AB}" dt="2024-06-17T13:19:33.707" v="4" actId="20577"/>
      <pc:docMkLst>
        <pc:docMk/>
      </pc:docMkLst>
      <pc:sldChg chg="modSp mod">
        <pc:chgData name="Adam Whitworth" userId="0f704cc6-76ba-43e6-be14-07d5d3b13151" providerId="ADAL" clId="{8A9F62FF-C11F-494A-9B51-EA74A052E9AB}" dt="2024-06-17T13:19:33.707" v="4" actId="20577"/>
        <pc:sldMkLst>
          <pc:docMk/>
          <pc:sldMk cId="0" sldId="445"/>
        </pc:sldMkLst>
        <pc:spChg chg="mod">
          <ac:chgData name="Adam Whitworth" userId="0f704cc6-76ba-43e6-be14-07d5d3b13151" providerId="ADAL" clId="{8A9F62FF-C11F-494A-9B51-EA74A052E9AB}" dt="2024-06-17T12:40:19.865" v="2" actId="14100"/>
          <ac:spMkLst>
            <pc:docMk/>
            <pc:sldMk cId="0" sldId="445"/>
            <ac:spMk id="12" creationId="{D805DA94-BA7F-2B14-5332-C4782976AA1F}"/>
          </ac:spMkLst>
        </pc:spChg>
        <pc:spChg chg="mod">
          <ac:chgData name="Adam Whitworth" userId="0f704cc6-76ba-43e6-be14-07d5d3b13151" providerId="ADAL" clId="{8A9F62FF-C11F-494A-9B51-EA74A052E9AB}" dt="2024-06-17T13:19:33.707" v="4" actId="20577"/>
          <ac:spMkLst>
            <pc:docMk/>
            <pc:sldMk cId="0" sldId="445"/>
            <ac:spMk id="16" creationId="{CCB0D410-EA5D-F992-2D5B-C28B76A349B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23427E-8A01-2F81-555D-A78BA09241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defTabSz="914330"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5E4ED0A6-13EE-828D-92FB-E9CF02DB5AF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defTabSz="914330" eaLnBrk="1" fontAlgn="auto" hangingPunct="1">
              <a:spcBef>
                <a:spcPts val="0"/>
              </a:spcBef>
              <a:spcAft>
                <a:spcPts val="0"/>
              </a:spcAft>
              <a:defRPr sz="1200">
                <a:latin typeface="+mn-lt"/>
              </a:defRPr>
            </a:lvl1pPr>
          </a:lstStyle>
          <a:p>
            <a:pPr>
              <a:defRPr/>
            </a:pPr>
            <a:fld id="{34CC8BA1-CF5C-4C37-B786-BB19EA791358}" type="datetimeFigureOut">
              <a:rPr lang="en-US"/>
              <a:pPr>
                <a:defRPr/>
              </a:pPr>
              <a:t>6/17/2024</a:t>
            </a:fld>
            <a:endParaRPr lang="en-US"/>
          </a:p>
        </p:txBody>
      </p:sp>
      <p:sp>
        <p:nvSpPr>
          <p:cNvPr id="4" name="Footer Placeholder 3">
            <a:extLst>
              <a:ext uri="{FF2B5EF4-FFF2-40B4-BE49-F238E27FC236}">
                <a16:creationId xmlns:a16="http://schemas.microsoft.com/office/drawing/2014/main" id="{50E015BC-41B2-4841-3CF5-6B0B1C905CF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defTabSz="914330"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39033F97-721E-3D17-F709-3DB3BC0BBCF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defTabSz="914330" eaLnBrk="1" fontAlgn="auto" hangingPunct="1">
              <a:spcBef>
                <a:spcPts val="0"/>
              </a:spcBef>
              <a:spcAft>
                <a:spcPts val="0"/>
              </a:spcAft>
              <a:defRPr sz="1200">
                <a:latin typeface="+mn-lt"/>
              </a:defRPr>
            </a:lvl1pPr>
          </a:lstStyle>
          <a:p>
            <a:pPr>
              <a:defRPr/>
            </a:pPr>
            <a:fld id="{BB15048B-8BCB-40B6-85C4-50E4F07477FF}"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77331D9-5109-9950-9634-EA56DA6644B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defTabSz="914330"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8B2D825D-2ADD-18C5-0EE9-694195046D8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defTabSz="914330" eaLnBrk="1" fontAlgn="auto" hangingPunct="1">
              <a:spcBef>
                <a:spcPts val="0"/>
              </a:spcBef>
              <a:spcAft>
                <a:spcPts val="0"/>
              </a:spcAft>
              <a:defRPr sz="1200">
                <a:latin typeface="+mn-lt"/>
              </a:defRPr>
            </a:lvl1pPr>
          </a:lstStyle>
          <a:p>
            <a:pPr>
              <a:defRPr/>
            </a:pPr>
            <a:fld id="{9C2CE9EB-3190-4882-B07B-27E1E994B1C0}" type="datetimeFigureOut">
              <a:rPr lang="en-US"/>
              <a:pPr>
                <a:defRPr/>
              </a:pPr>
              <a:t>6/17/2024</a:t>
            </a:fld>
            <a:endParaRPr lang="en-US"/>
          </a:p>
        </p:txBody>
      </p:sp>
      <p:sp>
        <p:nvSpPr>
          <p:cNvPr id="4" name="Slide Image Placeholder 3">
            <a:extLst>
              <a:ext uri="{FF2B5EF4-FFF2-40B4-BE49-F238E27FC236}">
                <a16:creationId xmlns:a16="http://schemas.microsoft.com/office/drawing/2014/main" id="{18806860-BB41-48A7-802C-2458853C7F6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0AC3E0B-5B3F-5DA1-F36A-3D4F1978F1F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B55EB7F-E0AD-0DA9-FB4E-098F52AED073}"/>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914330"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DC0221E9-2525-C87C-A8D4-270C163B566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914330" eaLnBrk="1" fontAlgn="auto" hangingPunct="1">
              <a:spcBef>
                <a:spcPts val="0"/>
              </a:spcBef>
              <a:spcAft>
                <a:spcPts val="0"/>
              </a:spcAft>
              <a:defRPr sz="1200">
                <a:latin typeface="+mn-lt"/>
              </a:defRPr>
            </a:lvl1pPr>
          </a:lstStyle>
          <a:p>
            <a:pPr>
              <a:defRPr/>
            </a:pPr>
            <a:fld id="{9B0822AE-DF9A-4C7F-B067-826E169B312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F979696F-F5FA-6A1B-B6B4-139683D572B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F672DC5F-7B6F-73DF-1DDF-3368DD66F0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4" name="Slide Number Placeholder 3">
            <a:extLst>
              <a:ext uri="{FF2B5EF4-FFF2-40B4-BE49-F238E27FC236}">
                <a16:creationId xmlns:a16="http://schemas.microsoft.com/office/drawing/2014/main" id="{1E7B9298-24E0-DD38-96C7-92E566C40E80}"/>
              </a:ext>
            </a:extLst>
          </p:cNvPr>
          <p:cNvSpPr>
            <a:spLocks noGrp="1"/>
          </p:cNvSpPr>
          <p:nvPr>
            <p:ph type="sldNum" sz="quarter" idx="5"/>
          </p:nvPr>
        </p:nvSpPr>
        <p:spPr/>
        <p:txBody>
          <a:bodyPr/>
          <a:lstStyle/>
          <a:p>
            <a:pPr>
              <a:defRPr/>
            </a:pPr>
            <a:fld id="{4271A3C6-BC4F-4C7D-BA5A-DA9458EA58C3}" type="slidenum">
              <a:rPr lang="en-US" smtClean="0"/>
              <a:pPr>
                <a:defRPr/>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Номер слайда 21">
            <a:extLst>
              <a:ext uri="{FF2B5EF4-FFF2-40B4-BE49-F238E27FC236}">
                <a16:creationId xmlns:a16="http://schemas.microsoft.com/office/drawing/2014/main" id="{A837915C-0629-1BDA-D5CE-3C1D11EBB088}"/>
              </a:ext>
            </a:extLst>
          </p:cNvPr>
          <p:cNvSpPr>
            <a:spLocks noGrp="1"/>
          </p:cNvSpPr>
          <p:nvPr>
            <p:ph type="sldNum" sz="quarter" idx="10"/>
          </p:nvPr>
        </p:nvSpPr>
        <p:spPr/>
        <p:txBody>
          <a:bodyPr/>
          <a:lstStyle>
            <a:lvl1pPr>
              <a:defRPr/>
            </a:lvl1pPr>
          </a:lstStyle>
          <a:p>
            <a:pPr>
              <a:defRPr/>
            </a:pPr>
            <a:fld id="{845315AB-7A1E-4FF4-A5B2-7724650D08DE}" type="slidenum">
              <a:rPr lang="en-US"/>
              <a:pPr>
                <a:defRPr/>
              </a:pPr>
              <a:t>‹#›</a:t>
            </a:fld>
            <a:endParaRPr lang="en-US"/>
          </a:p>
        </p:txBody>
      </p:sp>
    </p:spTree>
    <p:extLst>
      <p:ext uri="{BB962C8B-B14F-4D97-AF65-F5344CB8AC3E}">
        <p14:creationId xmlns:p14="http://schemas.microsoft.com/office/powerpoint/2010/main" val="388662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sp>
        <p:nvSpPr>
          <p:cNvPr id="7" name="Picture Placeholder 4"/>
          <p:cNvSpPr>
            <a:spLocks noGrp="1"/>
          </p:cNvSpPr>
          <p:nvPr>
            <p:ph type="pic" sz="quarter" idx="13"/>
          </p:nvPr>
        </p:nvSpPr>
        <p:spPr>
          <a:xfrm>
            <a:off x="7843520" y="1"/>
            <a:ext cx="4348481" cy="3429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8" name="Title 4"/>
          <p:cNvSpPr>
            <a:spLocks noGrp="1"/>
          </p:cNvSpPr>
          <p:nvPr>
            <p:ph type="title"/>
          </p:nvPr>
        </p:nvSpPr>
        <p:spPr>
          <a:xfrm>
            <a:off x="1866900" y="664930"/>
            <a:ext cx="5570220" cy="1387389"/>
          </a:xfrm>
        </p:spPr>
        <p:txBody>
          <a:bodyPr/>
          <a:lstStyle>
            <a:lvl1pPr>
              <a:defRPr sz="3600" spc="0"/>
            </a:lvl1pPr>
          </a:lstStyle>
          <a:p>
            <a:r>
              <a:rPr lang="en-US"/>
              <a:t>Click to edit Master title style</a:t>
            </a:r>
          </a:p>
        </p:txBody>
      </p:sp>
      <p:sp>
        <p:nvSpPr>
          <p:cNvPr id="9" name="Content Placeholder 2"/>
          <p:cNvSpPr>
            <a:spLocks noGrp="1"/>
          </p:cNvSpPr>
          <p:nvPr>
            <p:ph idx="1"/>
          </p:nvPr>
        </p:nvSpPr>
        <p:spPr>
          <a:xfrm>
            <a:off x="1866900" y="2157025"/>
            <a:ext cx="5570220" cy="40507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4"/>
          <p:cNvSpPr>
            <a:spLocks noGrp="1"/>
          </p:cNvSpPr>
          <p:nvPr>
            <p:ph type="pic" sz="quarter" idx="14"/>
          </p:nvPr>
        </p:nvSpPr>
        <p:spPr>
          <a:xfrm>
            <a:off x="7843520" y="3444241"/>
            <a:ext cx="4348481" cy="3413759"/>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2" name="Номер слайда 21">
            <a:extLst>
              <a:ext uri="{FF2B5EF4-FFF2-40B4-BE49-F238E27FC236}">
                <a16:creationId xmlns:a16="http://schemas.microsoft.com/office/drawing/2014/main" id="{5038FE6E-D238-FDC0-F31C-9D0A9AE75E26}"/>
              </a:ext>
            </a:extLst>
          </p:cNvPr>
          <p:cNvSpPr>
            <a:spLocks noGrp="1"/>
          </p:cNvSpPr>
          <p:nvPr>
            <p:ph type="sldNum" sz="quarter" idx="15"/>
          </p:nvPr>
        </p:nvSpPr>
        <p:spPr/>
        <p:txBody>
          <a:bodyPr/>
          <a:lstStyle>
            <a:lvl1pPr>
              <a:defRPr/>
            </a:lvl1pPr>
          </a:lstStyle>
          <a:p>
            <a:pPr>
              <a:defRPr/>
            </a:pPr>
            <a:fld id="{0153F946-E6E6-4AE0-BF30-879E327BBE8E}" type="slidenum">
              <a:rPr lang="en-US"/>
              <a:pPr>
                <a:defRPr/>
              </a:pPr>
              <a:t>‹#›</a:t>
            </a:fld>
            <a:endParaRPr lang="en-US"/>
          </a:p>
        </p:txBody>
      </p:sp>
    </p:spTree>
    <p:extLst>
      <p:ext uri="{BB962C8B-B14F-4D97-AF65-F5344CB8AC3E}">
        <p14:creationId xmlns:p14="http://schemas.microsoft.com/office/powerpoint/2010/main" val="791955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8593373" y="1"/>
            <a:ext cx="3598627" cy="2289976"/>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6" name="Picture Placeholder 4"/>
          <p:cNvSpPr>
            <a:spLocks noGrp="1"/>
          </p:cNvSpPr>
          <p:nvPr>
            <p:ph type="pic" sz="quarter" idx="12"/>
          </p:nvPr>
        </p:nvSpPr>
        <p:spPr>
          <a:xfrm>
            <a:off x="8593373" y="2289977"/>
            <a:ext cx="3598627" cy="2289976"/>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7" name="Picture Placeholder 4"/>
          <p:cNvSpPr>
            <a:spLocks noGrp="1"/>
          </p:cNvSpPr>
          <p:nvPr>
            <p:ph type="pic" sz="quarter" idx="13"/>
          </p:nvPr>
        </p:nvSpPr>
        <p:spPr>
          <a:xfrm>
            <a:off x="8593373" y="4573989"/>
            <a:ext cx="3598627" cy="2284011"/>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9" name="Title 4"/>
          <p:cNvSpPr>
            <a:spLocks noGrp="1"/>
          </p:cNvSpPr>
          <p:nvPr>
            <p:ph type="title"/>
          </p:nvPr>
        </p:nvSpPr>
        <p:spPr>
          <a:xfrm>
            <a:off x="1866900" y="664930"/>
            <a:ext cx="6129020" cy="1459697"/>
          </a:xfrm>
        </p:spPr>
        <p:txBody>
          <a:bodyPr/>
          <a:lstStyle>
            <a:lvl1pPr>
              <a:defRPr sz="3600" spc="0"/>
            </a:lvl1pPr>
          </a:lstStyle>
          <a:p>
            <a:r>
              <a:rPr lang="en-US"/>
              <a:t>Click to edit Master title style</a:t>
            </a:r>
          </a:p>
        </p:txBody>
      </p:sp>
      <p:sp>
        <p:nvSpPr>
          <p:cNvPr id="10" name="Content Placeholder 2"/>
          <p:cNvSpPr>
            <a:spLocks noGrp="1"/>
          </p:cNvSpPr>
          <p:nvPr>
            <p:ph idx="1"/>
          </p:nvPr>
        </p:nvSpPr>
        <p:spPr>
          <a:xfrm>
            <a:off x="1866900" y="2157025"/>
            <a:ext cx="6129020" cy="42618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Номер слайда 21">
            <a:extLst>
              <a:ext uri="{FF2B5EF4-FFF2-40B4-BE49-F238E27FC236}">
                <a16:creationId xmlns:a16="http://schemas.microsoft.com/office/drawing/2014/main" id="{38678B56-6C49-29F2-04F7-40AACFFA375E}"/>
              </a:ext>
            </a:extLst>
          </p:cNvPr>
          <p:cNvSpPr>
            <a:spLocks noGrp="1"/>
          </p:cNvSpPr>
          <p:nvPr>
            <p:ph type="sldNum" sz="quarter" idx="14"/>
          </p:nvPr>
        </p:nvSpPr>
        <p:spPr/>
        <p:txBody>
          <a:bodyPr/>
          <a:lstStyle>
            <a:lvl1pPr>
              <a:defRPr/>
            </a:lvl1pPr>
          </a:lstStyle>
          <a:p>
            <a:pPr>
              <a:defRPr/>
            </a:pPr>
            <a:fld id="{12037CC9-D7E3-456E-813D-3B25AE51283B}" type="slidenum">
              <a:rPr lang="en-US"/>
              <a:pPr>
                <a:defRPr/>
              </a:pPr>
              <a:t>‹#›</a:t>
            </a:fld>
            <a:endParaRPr lang="en-US"/>
          </a:p>
        </p:txBody>
      </p:sp>
    </p:spTree>
    <p:extLst>
      <p:ext uri="{BB962C8B-B14F-4D97-AF65-F5344CB8AC3E}">
        <p14:creationId xmlns:p14="http://schemas.microsoft.com/office/powerpoint/2010/main" val="622502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1866901" y="1561736"/>
            <a:ext cx="2385785" cy="312783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13" name="Picture Placeholder 4"/>
          <p:cNvSpPr>
            <a:spLocks noGrp="1"/>
          </p:cNvSpPr>
          <p:nvPr>
            <p:ph type="pic" sz="quarter" idx="13"/>
          </p:nvPr>
        </p:nvSpPr>
        <p:spPr>
          <a:xfrm>
            <a:off x="4322839" y="1561736"/>
            <a:ext cx="2385785" cy="312783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14" name="Picture Placeholder 4"/>
          <p:cNvSpPr>
            <a:spLocks noGrp="1"/>
          </p:cNvSpPr>
          <p:nvPr>
            <p:ph type="pic" sz="quarter" idx="14"/>
          </p:nvPr>
        </p:nvSpPr>
        <p:spPr>
          <a:xfrm>
            <a:off x="6778777" y="1561736"/>
            <a:ext cx="4841723" cy="312783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8" name="Title 4"/>
          <p:cNvSpPr>
            <a:spLocks noGrp="1"/>
          </p:cNvSpPr>
          <p:nvPr>
            <p:ph type="title"/>
          </p:nvPr>
        </p:nvSpPr>
        <p:spPr>
          <a:xfrm>
            <a:off x="1866900" y="664931"/>
            <a:ext cx="9753600" cy="726990"/>
          </a:xfrm>
        </p:spPr>
        <p:txBody>
          <a:bodyPr/>
          <a:lstStyle>
            <a:lvl1pPr>
              <a:defRPr sz="3600" spc="0"/>
            </a:lvl1pPr>
          </a:lstStyle>
          <a:p>
            <a:r>
              <a:rPr lang="en-US"/>
              <a:t>Click to edit Master title style</a:t>
            </a:r>
          </a:p>
        </p:txBody>
      </p:sp>
      <p:sp>
        <p:nvSpPr>
          <p:cNvPr id="9" name="Content Placeholder 2"/>
          <p:cNvSpPr>
            <a:spLocks noGrp="1"/>
          </p:cNvSpPr>
          <p:nvPr>
            <p:ph idx="1"/>
          </p:nvPr>
        </p:nvSpPr>
        <p:spPr>
          <a:xfrm>
            <a:off x="1866900" y="4859381"/>
            <a:ext cx="9753600" cy="17866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Номер слайда 21">
            <a:extLst>
              <a:ext uri="{FF2B5EF4-FFF2-40B4-BE49-F238E27FC236}">
                <a16:creationId xmlns:a16="http://schemas.microsoft.com/office/drawing/2014/main" id="{0AE1C690-EA8E-756D-BFD7-0CA565BF7AB0}"/>
              </a:ext>
            </a:extLst>
          </p:cNvPr>
          <p:cNvSpPr>
            <a:spLocks noGrp="1"/>
          </p:cNvSpPr>
          <p:nvPr>
            <p:ph type="sldNum" sz="quarter" idx="15"/>
          </p:nvPr>
        </p:nvSpPr>
        <p:spPr/>
        <p:txBody>
          <a:bodyPr/>
          <a:lstStyle>
            <a:lvl1pPr>
              <a:defRPr/>
            </a:lvl1pPr>
          </a:lstStyle>
          <a:p>
            <a:pPr>
              <a:defRPr/>
            </a:pPr>
            <a:fld id="{F7A2DC64-C68E-43DA-93B4-2D22A7B43E2A}" type="slidenum">
              <a:rPr lang="en-US"/>
              <a:pPr>
                <a:defRPr/>
              </a:pPr>
              <a:t>‹#›</a:t>
            </a:fld>
            <a:endParaRPr lang="en-US"/>
          </a:p>
        </p:txBody>
      </p:sp>
    </p:spTree>
    <p:extLst>
      <p:ext uri="{BB962C8B-B14F-4D97-AF65-F5344CB8AC3E}">
        <p14:creationId xmlns:p14="http://schemas.microsoft.com/office/powerpoint/2010/main" val="2143411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5" name="Title 4"/>
          <p:cNvSpPr>
            <a:spLocks noGrp="1"/>
          </p:cNvSpPr>
          <p:nvPr>
            <p:ph type="title"/>
          </p:nvPr>
        </p:nvSpPr>
        <p:spPr>
          <a:xfrm>
            <a:off x="1866900" y="671005"/>
            <a:ext cx="9753600" cy="710756"/>
          </a:xfrm>
        </p:spPr>
        <p:txBody>
          <a:bodyPr/>
          <a:lstStyle>
            <a:lvl1pPr>
              <a:defRPr sz="3600"/>
            </a:lvl1pPr>
          </a:lstStyle>
          <a:p>
            <a:r>
              <a:rPr lang="en-US"/>
              <a:t>Click to edit Master title style</a:t>
            </a:r>
          </a:p>
        </p:txBody>
      </p:sp>
      <p:sp>
        <p:nvSpPr>
          <p:cNvPr id="6" name="Picture Placeholder 4"/>
          <p:cNvSpPr>
            <a:spLocks noGrp="1"/>
          </p:cNvSpPr>
          <p:nvPr>
            <p:ph type="pic" sz="quarter" idx="11"/>
          </p:nvPr>
        </p:nvSpPr>
        <p:spPr>
          <a:xfrm>
            <a:off x="1866900" y="1607819"/>
            <a:ext cx="9753600" cy="4811058"/>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2" name="Номер слайда 21">
            <a:extLst>
              <a:ext uri="{FF2B5EF4-FFF2-40B4-BE49-F238E27FC236}">
                <a16:creationId xmlns:a16="http://schemas.microsoft.com/office/drawing/2014/main" id="{BE86033F-E73C-BABA-028D-AE6269BEAEAF}"/>
              </a:ext>
            </a:extLst>
          </p:cNvPr>
          <p:cNvSpPr>
            <a:spLocks noGrp="1"/>
          </p:cNvSpPr>
          <p:nvPr>
            <p:ph type="sldNum" sz="quarter" idx="12"/>
          </p:nvPr>
        </p:nvSpPr>
        <p:spPr/>
        <p:txBody>
          <a:bodyPr/>
          <a:lstStyle>
            <a:lvl1pPr>
              <a:defRPr/>
            </a:lvl1pPr>
          </a:lstStyle>
          <a:p>
            <a:pPr>
              <a:defRPr/>
            </a:pPr>
            <a:fld id="{80E9EC9B-2F09-400D-93B1-8598BBDA5EA6}" type="slidenum">
              <a:rPr lang="en-US"/>
              <a:pPr>
                <a:defRPr/>
              </a:pPr>
              <a:t>‹#›</a:t>
            </a:fld>
            <a:endParaRPr lang="en-US"/>
          </a:p>
        </p:txBody>
      </p:sp>
    </p:spTree>
    <p:extLst>
      <p:ext uri="{BB962C8B-B14F-4D97-AF65-F5344CB8AC3E}">
        <p14:creationId xmlns:p14="http://schemas.microsoft.com/office/powerpoint/2010/main" val="492330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6624320" y="0"/>
            <a:ext cx="5567680"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6" name="Title 4"/>
          <p:cNvSpPr>
            <a:spLocks noGrp="1"/>
          </p:cNvSpPr>
          <p:nvPr>
            <p:ph type="title"/>
          </p:nvPr>
        </p:nvSpPr>
        <p:spPr>
          <a:xfrm>
            <a:off x="1866900" y="990269"/>
            <a:ext cx="6414052" cy="2438731"/>
          </a:xfrm>
        </p:spPr>
        <p:txBody>
          <a:bodyPr/>
          <a:lstStyle>
            <a:lvl1pPr>
              <a:defRPr sz="5400"/>
            </a:lvl1pPr>
          </a:lstStyle>
          <a:p>
            <a:r>
              <a:rPr lang="en-US"/>
              <a:t>Click to edit Master title style</a:t>
            </a:r>
          </a:p>
        </p:txBody>
      </p:sp>
      <p:sp>
        <p:nvSpPr>
          <p:cNvPr id="7" name="Content Placeholder 2"/>
          <p:cNvSpPr>
            <a:spLocks noGrp="1"/>
          </p:cNvSpPr>
          <p:nvPr>
            <p:ph idx="1"/>
          </p:nvPr>
        </p:nvSpPr>
        <p:spPr>
          <a:xfrm>
            <a:off x="1866900" y="3667761"/>
            <a:ext cx="4229100" cy="2978280"/>
          </a:xfrm>
        </p:spPr>
        <p:txBody>
          <a:bodyPr/>
          <a:lstStyle>
            <a:lvl1pPr marL="457200" indent="-457200">
              <a:buClr>
                <a:srgbClr val="1778C7"/>
              </a:buClr>
              <a:buFont typeface="System Font Regular"/>
              <a:buChar char="■"/>
              <a:defRPr/>
            </a:lvl1pPr>
            <a:lvl2pPr marL="285750" indent="-285750">
              <a:buClr>
                <a:srgbClr val="1778C7"/>
              </a:buClr>
              <a:buFont typeface="System Font Regular"/>
              <a:buChar char="■"/>
              <a:defRPr/>
            </a:lvl2pPr>
            <a:lvl3pPr marL="171450" indent="-171450">
              <a:buClr>
                <a:srgbClr val="1778C7"/>
              </a:buClr>
              <a:buFont typeface="System Font Regular"/>
              <a:buChar char="■"/>
              <a:defRPr/>
            </a:lvl3pPr>
            <a:lvl4pPr marL="171450" indent="-171450">
              <a:buClr>
                <a:srgbClr val="1778C7"/>
              </a:buClr>
              <a:buFont typeface="System Font Regular"/>
              <a:buChar char="■"/>
              <a:defRPr/>
            </a:lvl4pPr>
            <a:lvl5pPr marL="171450" indent="-171450">
              <a:buClr>
                <a:srgbClr val="1778C7"/>
              </a:buClr>
              <a:buFont typeface="System Font Regular"/>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Номер слайда 21">
            <a:extLst>
              <a:ext uri="{FF2B5EF4-FFF2-40B4-BE49-F238E27FC236}">
                <a16:creationId xmlns:a16="http://schemas.microsoft.com/office/drawing/2014/main" id="{998D136C-8860-B4F8-72CE-A8BA77E8C444}"/>
              </a:ext>
            </a:extLst>
          </p:cNvPr>
          <p:cNvSpPr>
            <a:spLocks noGrp="1"/>
          </p:cNvSpPr>
          <p:nvPr>
            <p:ph type="sldNum" sz="quarter" idx="12"/>
          </p:nvPr>
        </p:nvSpPr>
        <p:spPr/>
        <p:txBody>
          <a:bodyPr/>
          <a:lstStyle>
            <a:lvl1pPr>
              <a:defRPr/>
            </a:lvl1pPr>
          </a:lstStyle>
          <a:p>
            <a:pPr>
              <a:defRPr/>
            </a:pPr>
            <a:fld id="{AB456187-A832-457F-824A-A139D7083A17}" type="slidenum">
              <a:rPr lang="en-US"/>
              <a:pPr>
                <a:defRPr/>
              </a:pPr>
              <a:t>‹#›</a:t>
            </a:fld>
            <a:endParaRPr lang="en-US"/>
          </a:p>
        </p:txBody>
      </p:sp>
    </p:spTree>
    <p:extLst>
      <p:ext uri="{BB962C8B-B14F-4D97-AF65-F5344CB8AC3E}">
        <p14:creationId xmlns:p14="http://schemas.microsoft.com/office/powerpoint/2010/main" val="308375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6624320" y="0"/>
            <a:ext cx="5567680"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8" name="Title 4"/>
          <p:cNvSpPr>
            <a:spLocks noGrp="1"/>
          </p:cNvSpPr>
          <p:nvPr>
            <p:ph type="title"/>
          </p:nvPr>
        </p:nvSpPr>
        <p:spPr>
          <a:xfrm>
            <a:off x="1535249" y="664745"/>
            <a:ext cx="4560751" cy="1621619"/>
          </a:xfrm>
        </p:spPr>
        <p:txBody>
          <a:bodyPr/>
          <a:lstStyle>
            <a:lvl1pPr>
              <a:defRPr sz="3600" spc="0"/>
            </a:lvl1pPr>
          </a:lstStyle>
          <a:p>
            <a:r>
              <a:rPr lang="en-US"/>
              <a:t>Click to edit Master title style</a:t>
            </a:r>
          </a:p>
        </p:txBody>
      </p:sp>
      <p:sp>
        <p:nvSpPr>
          <p:cNvPr id="9" name="Content Placeholder 2"/>
          <p:cNvSpPr>
            <a:spLocks noGrp="1"/>
          </p:cNvSpPr>
          <p:nvPr>
            <p:ph idx="1"/>
          </p:nvPr>
        </p:nvSpPr>
        <p:spPr>
          <a:xfrm>
            <a:off x="1535249" y="2526750"/>
            <a:ext cx="4560751" cy="3670850"/>
          </a:xfrm>
        </p:spPr>
        <p:txBody>
          <a:bodyPr/>
          <a:lstStyle>
            <a:lvl1pPr marL="457200" indent="-457200">
              <a:buClr>
                <a:schemeClr val="accent6"/>
              </a:buClr>
              <a:buFont typeface="System Font Regular"/>
              <a:buChar char="■"/>
              <a:defRPr/>
            </a:lvl1pPr>
            <a:lvl2pPr marL="285750" indent="-285750">
              <a:buClr>
                <a:schemeClr val="accent6"/>
              </a:buClr>
              <a:buFont typeface="System Font Regular"/>
              <a:buChar char="■"/>
              <a:defRPr/>
            </a:lvl2pPr>
            <a:lvl3pPr marL="171450" indent="-171450">
              <a:buClr>
                <a:schemeClr val="accent6"/>
              </a:buClr>
              <a:buFont typeface="System Font Regular"/>
              <a:buChar char="■"/>
              <a:defRPr/>
            </a:lvl3pPr>
            <a:lvl4pPr marL="171450" indent="-171450">
              <a:buClr>
                <a:schemeClr val="accent6"/>
              </a:buClr>
              <a:buFont typeface="System Font Regular"/>
              <a:buChar char="■"/>
              <a:defRPr/>
            </a:lvl4pPr>
            <a:lvl5pPr marL="171450" indent="-171450">
              <a:buClr>
                <a:schemeClr val="accent6"/>
              </a:buClr>
              <a:buFont typeface="System Font Regular"/>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Номер слайда 21">
            <a:extLst>
              <a:ext uri="{FF2B5EF4-FFF2-40B4-BE49-F238E27FC236}">
                <a16:creationId xmlns:a16="http://schemas.microsoft.com/office/drawing/2014/main" id="{CDD06C50-27F3-B5CD-45EF-A479DF7C54D2}"/>
              </a:ext>
            </a:extLst>
          </p:cNvPr>
          <p:cNvSpPr>
            <a:spLocks noGrp="1"/>
          </p:cNvSpPr>
          <p:nvPr>
            <p:ph type="sldNum" sz="quarter" idx="12"/>
          </p:nvPr>
        </p:nvSpPr>
        <p:spPr/>
        <p:txBody>
          <a:bodyPr/>
          <a:lstStyle>
            <a:lvl1pPr>
              <a:defRPr/>
            </a:lvl1pPr>
          </a:lstStyle>
          <a:p>
            <a:pPr>
              <a:defRPr/>
            </a:pPr>
            <a:fld id="{175158F3-A1A1-4ADC-930B-4963E159BEE3}" type="slidenum">
              <a:rPr lang="en-US"/>
              <a:pPr>
                <a:defRPr/>
              </a:pPr>
              <a:t>‹#›</a:t>
            </a:fld>
            <a:endParaRPr lang="en-US"/>
          </a:p>
        </p:txBody>
      </p:sp>
    </p:spTree>
    <p:extLst>
      <p:ext uri="{BB962C8B-B14F-4D97-AF65-F5344CB8AC3E}">
        <p14:creationId xmlns:p14="http://schemas.microsoft.com/office/powerpoint/2010/main" val="790331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990600" y="0"/>
            <a:ext cx="5567680"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6" name="Title 4"/>
          <p:cNvSpPr>
            <a:spLocks noGrp="1"/>
          </p:cNvSpPr>
          <p:nvPr>
            <p:ph type="title"/>
          </p:nvPr>
        </p:nvSpPr>
        <p:spPr>
          <a:xfrm>
            <a:off x="5206448" y="990269"/>
            <a:ext cx="6414052" cy="2438731"/>
          </a:xfrm>
        </p:spPr>
        <p:txBody>
          <a:bodyPr/>
          <a:lstStyle>
            <a:lvl1pPr algn="r">
              <a:defRPr sz="5400"/>
            </a:lvl1pPr>
          </a:lstStyle>
          <a:p>
            <a:r>
              <a:rPr lang="en-US"/>
              <a:t>Click to edit Master title style</a:t>
            </a:r>
          </a:p>
        </p:txBody>
      </p:sp>
      <p:sp>
        <p:nvSpPr>
          <p:cNvPr id="7" name="Content Placeholder 2"/>
          <p:cNvSpPr>
            <a:spLocks noGrp="1"/>
          </p:cNvSpPr>
          <p:nvPr>
            <p:ph idx="1"/>
          </p:nvPr>
        </p:nvSpPr>
        <p:spPr>
          <a:xfrm>
            <a:off x="7112000" y="3667761"/>
            <a:ext cx="4508500" cy="29782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Номер слайда 21">
            <a:extLst>
              <a:ext uri="{FF2B5EF4-FFF2-40B4-BE49-F238E27FC236}">
                <a16:creationId xmlns:a16="http://schemas.microsoft.com/office/drawing/2014/main" id="{062C6FE8-AAC6-A625-EC9B-DCA9E1325390}"/>
              </a:ext>
            </a:extLst>
          </p:cNvPr>
          <p:cNvSpPr>
            <a:spLocks noGrp="1"/>
          </p:cNvSpPr>
          <p:nvPr>
            <p:ph type="sldNum" sz="quarter" idx="12"/>
          </p:nvPr>
        </p:nvSpPr>
        <p:spPr/>
        <p:txBody>
          <a:bodyPr/>
          <a:lstStyle>
            <a:lvl1pPr>
              <a:defRPr/>
            </a:lvl1pPr>
          </a:lstStyle>
          <a:p>
            <a:pPr>
              <a:defRPr/>
            </a:pPr>
            <a:fld id="{33104CE1-CF11-46FB-84CD-15CEA4C5B86D}" type="slidenum">
              <a:rPr lang="en-US"/>
              <a:pPr>
                <a:defRPr/>
              </a:pPr>
              <a:t>‹#›</a:t>
            </a:fld>
            <a:endParaRPr lang="en-US"/>
          </a:p>
        </p:txBody>
      </p:sp>
    </p:spTree>
    <p:extLst>
      <p:ext uri="{BB962C8B-B14F-4D97-AF65-F5344CB8AC3E}">
        <p14:creationId xmlns:p14="http://schemas.microsoft.com/office/powerpoint/2010/main" val="389041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990600" y="0"/>
            <a:ext cx="5105400"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6" name="Title 4"/>
          <p:cNvSpPr>
            <a:spLocks noGrp="1"/>
          </p:cNvSpPr>
          <p:nvPr>
            <p:ph type="title"/>
          </p:nvPr>
        </p:nvSpPr>
        <p:spPr>
          <a:xfrm>
            <a:off x="6531429" y="664745"/>
            <a:ext cx="5089071" cy="1621619"/>
          </a:xfrm>
        </p:spPr>
        <p:txBody>
          <a:bodyPr/>
          <a:lstStyle>
            <a:lvl1pPr>
              <a:defRPr sz="3600" spc="0"/>
            </a:lvl1pPr>
          </a:lstStyle>
          <a:p>
            <a:r>
              <a:rPr lang="en-US"/>
              <a:t>Click to edit Master title style</a:t>
            </a:r>
          </a:p>
        </p:txBody>
      </p:sp>
      <p:sp>
        <p:nvSpPr>
          <p:cNvPr id="7" name="Content Placeholder 2"/>
          <p:cNvSpPr>
            <a:spLocks noGrp="1"/>
          </p:cNvSpPr>
          <p:nvPr>
            <p:ph idx="1"/>
          </p:nvPr>
        </p:nvSpPr>
        <p:spPr>
          <a:xfrm>
            <a:off x="6531429" y="2526750"/>
            <a:ext cx="5089071" cy="3670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Номер слайда 21">
            <a:extLst>
              <a:ext uri="{FF2B5EF4-FFF2-40B4-BE49-F238E27FC236}">
                <a16:creationId xmlns:a16="http://schemas.microsoft.com/office/drawing/2014/main" id="{1FFD6733-7C2F-E9EA-7F8E-A5CEB61B46DE}"/>
              </a:ext>
            </a:extLst>
          </p:cNvPr>
          <p:cNvSpPr>
            <a:spLocks noGrp="1"/>
          </p:cNvSpPr>
          <p:nvPr>
            <p:ph type="sldNum" sz="quarter" idx="12"/>
          </p:nvPr>
        </p:nvSpPr>
        <p:spPr/>
        <p:txBody>
          <a:bodyPr/>
          <a:lstStyle>
            <a:lvl1pPr>
              <a:defRPr/>
            </a:lvl1pPr>
          </a:lstStyle>
          <a:p>
            <a:pPr>
              <a:defRPr/>
            </a:pPr>
            <a:fld id="{13E9330F-D211-4E2E-950F-36C9F6D7E7EE}" type="slidenum">
              <a:rPr lang="en-US"/>
              <a:pPr>
                <a:defRPr/>
              </a:pPr>
              <a:t>‹#›</a:t>
            </a:fld>
            <a:endParaRPr lang="en-US"/>
          </a:p>
        </p:txBody>
      </p:sp>
    </p:spTree>
    <p:extLst>
      <p:ext uri="{BB962C8B-B14F-4D97-AF65-F5344CB8AC3E}">
        <p14:creationId xmlns:p14="http://schemas.microsoft.com/office/powerpoint/2010/main" val="2344484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990600" y="0"/>
            <a:ext cx="11201401" cy="3429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7" name="Title 4"/>
          <p:cNvSpPr>
            <a:spLocks noGrp="1"/>
          </p:cNvSpPr>
          <p:nvPr>
            <p:ph type="title"/>
          </p:nvPr>
        </p:nvSpPr>
        <p:spPr>
          <a:xfrm>
            <a:off x="1866900" y="3715470"/>
            <a:ext cx="4229100" cy="1621619"/>
          </a:xfrm>
        </p:spPr>
        <p:txBody>
          <a:bodyPr/>
          <a:lstStyle>
            <a:lvl1pPr>
              <a:defRPr sz="3600"/>
            </a:lvl1pPr>
          </a:lstStyle>
          <a:p>
            <a:r>
              <a:rPr lang="en-US"/>
              <a:t>Click to edit Master title style</a:t>
            </a:r>
          </a:p>
        </p:txBody>
      </p:sp>
      <p:sp>
        <p:nvSpPr>
          <p:cNvPr id="6" name="Content Placeholder 2"/>
          <p:cNvSpPr>
            <a:spLocks noGrp="1"/>
          </p:cNvSpPr>
          <p:nvPr>
            <p:ph idx="1"/>
          </p:nvPr>
        </p:nvSpPr>
        <p:spPr>
          <a:xfrm>
            <a:off x="6380480" y="3715470"/>
            <a:ext cx="5240020" cy="29305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Номер слайда 21">
            <a:extLst>
              <a:ext uri="{FF2B5EF4-FFF2-40B4-BE49-F238E27FC236}">
                <a16:creationId xmlns:a16="http://schemas.microsoft.com/office/drawing/2014/main" id="{6FE3998C-B222-8F23-AD42-6E6D18E60483}"/>
              </a:ext>
            </a:extLst>
          </p:cNvPr>
          <p:cNvSpPr>
            <a:spLocks noGrp="1"/>
          </p:cNvSpPr>
          <p:nvPr>
            <p:ph type="sldNum" sz="quarter" idx="12"/>
          </p:nvPr>
        </p:nvSpPr>
        <p:spPr/>
        <p:txBody>
          <a:bodyPr/>
          <a:lstStyle>
            <a:lvl1pPr>
              <a:defRPr/>
            </a:lvl1pPr>
          </a:lstStyle>
          <a:p>
            <a:pPr>
              <a:defRPr/>
            </a:pPr>
            <a:fld id="{5C05C4B0-156E-403E-A40F-A9576DFD665B}" type="slidenum">
              <a:rPr lang="en-US"/>
              <a:pPr>
                <a:defRPr/>
              </a:pPr>
              <a:t>‹#›</a:t>
            </a:fld>
            <a:endParaRPr lang="en-US"/>
          </a:p>
        </p:txBody>
      </p:sp>
    </p:spTree>
    <p:extLst>
      <p:ext uri="{BB962C8B-B14F-4D97-AF65-F5344CB8AC3E}">
        <p14:creationId xmlns:p14="http://schemas.microsoft.com/office/powerpoint/2010/main" val="9878954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1866900" y="3429000"/>
            <a:ext cx="10325101" cy="3429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7" name="Title 4"/>
          <p:cNvSpPr>
            <a:spLocks noGrp="1"/>
          </p:cNvSpPr>
          <p:nvPr>
            <p:ph type="title"/>
          </p:nvPr>
        </p:nvSpPr>
        <p:spPr>
          <a:xfrm>
            <a:off x="1866900" y="691324"/>
            <a:ext cx="4229100" cy="1621619"/>
          </a:xfrm>
        </p:spPr>
        <p:txBody>
          <a:bodyPr/>
          <a:lstStyle>
            <a:lvl1pPr>
              <a:defRPr sz="3600"/>
            </a:lvl1pPr>
          </a:lstStyle>
          <a:p>
            <a:r>
              <a:rPr lang="en-US"/>
              <a:t>Click to edit Master title style</a:t>
            </a:r>
          </a:p>
        </p:txBody>
      </p:sp>
      <p:sp>
        <p:nvSpPr>
          <p:cNvPr id="6" name="Content Placeholder 2"/>
          <p:cNvSpPr>
            <a:spLocks noGrp="1"/>
          </p:cNvSpPr>
          <p:nvPr>
            <p:ph idx="1"/>
          </p:nvPr>
        </p:nvSpPr>
        <p:spPr>
          <a:xfrm>
            <a:off x="6380480" y="691325"/>
            <a:ext cx="5240020" cy="22855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Номер слайда 21">
            <a:extLst>
              <a:ext uri="{FF2B5EF4-FFF2-40B4-BE49-F238E27FC236}">
                <a16:creationId xmlns:a16="http://schemas.microsoft.com/office/drawing/2014/main" id="{10FD1B0C-6F73-ADB8-B1A7-FA817F13E8DD}"/>
              </a:ext>
            </a:extLst>
          </p:cNvPr>
          <p:cNvSpPr>
            <a:spLocks noGrp="1"/>
          </p:cNvSpPr>
          <p:nvPr>
            <p:ph type="sldNum" sz="quarter" idx="12"/>
          </p:nvPr>
        </p:nvSpPr>
        <p:spPr/>
        <p:txBody>
          <a:bodyPr/>
          <a:lstStyle>
            <a:lvl1pPr>
              <a:defRPr/>
            </a:lvl1pPr>
          </a:lstStyle>
          <a:p>
            <a:pPr>
              <a:defRPr/>
            </a:pPr>
            <a:fld id="{3FE4B2B0-0DC4-4E0E-851D-BC80B256DDAB}" type="slidenum">
              <a:rPr lang="en-US"/>
              <a:pPr>
                <a:defRPr/>
              </a:pPr>
              <a:t>‹#›</a:t>
            </a:fld>
            <a:endParaRPr lang="en-US"/>
          </a:p>
        </p:txBody>
      </p:sp>
    </p:spTree>
    <p:extLst>
      <p:ext uri="{BB962C8B-B14F-4D97-AF65-F5344CB8AC3E}">
        <p14:creationId xmlns:p14="http://schemas.microsoft.com/office/powerpoint/2010/main" val="1473634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2" name="Номер слайда 21">
            <a:extLst>
              <a:ext uri="{FF2B5EF4-FFF2-40B4-BE49-F238E27FC236}">
                <a16:creationId xmlns:a16="http://schemas.microsoft.com/office/drawing/2014/main" id="{40409DEB-6954-04F8-79FF-483C747134D2}"/>
              </a:ext>
            </a:extLst>
          </p:cNvPr>
          <p:cNvSpPr txBox="1">
            <a:spLocks/>
          </p:cNvSpPr>
          <p:nvPr userDrawn="1"/>
        </p:nvSpPr>
        <p:spPr>
          <a:xfrm>
            <a:off x="388273" y="6571277"/>
            <a:ext cx="513735" cy="227164"/>
          </a:xfrm>
          <a:prstGeom prst="rect">
            <a:avLst/>
          </a:prstGeom>
          <a:noFill/>
        </p:spPr>
        <p:txBody>
          <a:bodyPr lIns="0" tIns="0" rIns="0" bIns="0" anchor="ctr"/>
          <a:lstStyle>
            <a:defPPr>
              <a:defRPr lang="en-US"/>
            </a:defPPr>
            <a:lvl1pPr marL="0" algn="ctr" defTabSz="914330" rtl="0" eaLnBrk="1" latinLnBrk="0" hangingPunct="1">
              <a:defRPr sz="1000" b="0" i="0" kern="1200">
                <a:solidFill>
                  <a:schemeClr val="tx1">
                    <a:alpha val="70000"/>
                  </a:schemeClr>
                </a:solidFill>
                <a:latin typeface="Montserrat Medium" charset="0"/>
                <a:ea typeface="Montserrat Medium" charset="0"/>
                <a:cs typeface="Montserrat Medium" charset="0"/>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9B78D151-DC75-41E3-AE01-848B3558F8C7}" type="slidenum">
              <a:rPr lang="en-US" smtClean="0"/>
              <a:pPr fontAlgn="auto">
                <a:spcBef>
                  <a:spcPts val="0"/>
                </a:spcBef>
                <a:spcAft>
                  <a:spcPts val="0"/>
                </a:spcAft>
                <a:defRPr/>
              </a:pPr>
              <a:t>‹#›</a:t>
            </a:fld>
            <a:endParaRPr lang="en-US"/>
          </a:p>
        </p:txBody>
      </p:sp>
      <p:sp>
        <p:nvSpPr>
          <p:cNvPr id="4" name="Picture Placeholder 4"/>
          <p:cNvSpPr>
            <a:spLocks noGrp="1"/>
          </p:cNvSpPr>
          <p:nvPr>
            <p:ph type="pic" sz="quarter" idx="11"/>
          </p:nvPr>
        </p:nvSpPr>
        <p:spPr>
          <a:xfrm>
            <a:off x="0" y="0"/>
            <a:ext cx="12192000"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6" name="Title 4"/>
          <p:cNvSpPr>
            <a:spLocks noGrp="1"/>
          </p:cNvSpPr>
          <p:nvPr>
            <p:ph type="title"/>
          </p:nvPr>
        </p:nvSpPr>
        <p:spPr>
          <a:xfrm>
            <a:off x="1866899" y="4246128"/>
            <a:ext cx="8046357" cy="2438731"/>
          </a:xfrm>
        </p:spPr>
        <p:txBody>
          <a:bodyPr/>
          <a:lstStyle>
            <a:lvl1pPr>
              <a:defRPr sz="5400"/>
            </a:lvl1pPr>
          </a:lstStyle>
          <a:p>
            <a:r>
              <a:rPr lang="en-US"/>
              <a:t>Click to edit Master title style</a:t>
            </a:r>
          </a:p>
        </p:txBody>
      </p:sp>
      <p:sp>
        <p:nvSpPr>
          <p:cNvPr id="3" name="Slide Number Placeholder 2">
            <a:extLst>
              <a:ext uri="{FF2B5EF4-FFF2-40B4-BE49-F238E27FC236}">
                <a16:creationId xmlns:a16="http://schemas.microsoft.com/office/drawing/2014/main" id="{06F4071B-27FC-87EA-B5D5-DB2BABFFFC62}"/>
              </a:ext>
            </a:extLst>
          </p:cNvPr>
          <p:cNvSpPr>
            <a:spLocks noGrp="1"/>
          </p:cNvSpPr>
          <p:nvPr>
            <p:ph type="sldNum" sz="quarter" idx="12"/>
          </p:nvPr>
        </p:nvSpPr>
        <p:spPr/>
        <p:txBody>
          <a:bodyPr/>
          <a:lstStyle>
            <a:lvl1pPr>
              <a:defRPr/>
            </a:lvl1pPr>
          </a:lstStyle>
          <a:p>
            <a:pPr>
              <a:defRPr/>
            </a:pPr>
            <a:fld id="{D99FDC72-8D6B-424D-9AFA-1ED1CA3CBF6C}" type="slidenum">
              <a:rPr lang="en-US"/>
              <a:pPr>
                <a:defRPr/>
              </a:pPr>
              <a:t>‹#›</a:t>
            </a:fld>
            <a:endParaRPr lang="en-US"/>
          </a:p>
        </p:txBody>
      </p:sp>
    </p:spTree>
    <p:extLst>
      <p:ext uri="{BB962C8B-B14F-4D97-AF65-F5344CB8AC3E}">
        <p14:creationId xmlns:p14="http://schemas.microsoft.com/office/powerpoint/2010/main" val="14091924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1866900" y="1908627"/>
            <a:ext cx="1425919" cy="91585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7" name="Title 4"/>
          <p:cNvSpPr>
            <a:spLocks noGrp="1"/>
          </p:cNvSpPr>
          <p:nvPr>
            <p:ph type="title"/>
          </p:nvPr>
        </p:nvSpPr>
        <p:spPr>
          <a:xfrm>
            <a:off x="1866900" y="671005"/>
            <a:ext cx="9753600" cy="710756"/>
          </a:xfrm>
        </p:spPr>
        <p:txBody>
          <a:bodyPr/>
          <a:lstStyle>
            <a:lvl1pPr>
              <a:defRPr sz="3600"/>
            </a:lvl1pPr>
          </a:lstStyle>
          <a:p>
            <a:r>
              <a:rPr lang="en-US"/>
              <a:t>Click to edit Master title style</a:t>
            </a:r>
          </a:p>
        </p:txBody>
      </p:sp>
      <p:sp>
        <p:nvSpPr>
          <p:cNvPr id="11" name="Picture Placeholder 4"/>
          <p:cNvSpPr>
            <a:spLocks noGrp="1"/>
          </p:cNvSpPr>
          <p:nvPr>
            <p:ph type="pic" sz="quarter" idx="13"/>
          </p:nvPr>
        </p:nvSpPr>
        <p:spPr>
          <a:xfrm>
            <a:off x="3479701" y="1908627"/>
            <a:ext cx="1425919" cy="91585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12" name="Picture Placeholder 4"/>
          <p:cNvSpPr>
            <a:spLocks noGrp="1"/>
          </p:cNvSpPr>
          <p:nvPr>
            <p:ph type="pic" sz="quarter" idx="14"/>
          </p:nvPr>
        </p:nvSpPr>
        <p:spPr>
          <a:xfrm>
            <a:off x="5092502" y="1908627"/>
            <a:ext cx="1425919" cy="91585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13" name="Picture Placeholder 4"/>
          <p:cNvSpPr>
            <a:spLocks noGrp="1"/>
          </p:cNvSpPr>
          <p:nvPr>
            <p:ph type="pic" sz="quarter" idx="15"/>
          </p:nvPr>
        </p:nvSpPr>
        <p:spPr>
          <a:xfrm>
            <a:off x="6743700" y="1908627"/>
            <a:ext cx="1425919" cy="91585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22" name="Picture Placeholder 4"/>
          <p:cNvSpPr>
            <a:spLocks noGrp="1"/>
          </p:cNvSpPr>
          <p:nvPr>
            <p:ph type="pic" sz="quarter" idx="24"/>
          </p:nvPr>
        </p:nvSpPr>
        <p:spPr>
          <a:xfrm>
            <a:off x="8394898" y="1908627"/>
            <a:ext cx="1425919" cy="91585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23" name="Picture Placeholder 4"/>
          <p:cNvSpPr>
            <a:spLocks noGrp="1"/>
          </p:cNvSpPr>
          <p:nvPr>
            <p:ph type="pic" sz="quarter" idx="25"/>
          </p:nvPr>
        </p:nvSpPr>
        <p:spPr>
          <a:xfrm>
            <a:off x="10046096" y="1908627"/>
            <a:ext cx="1425919" cy="91585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24" name="Picture Placeholder 4"/>
          <p:cNvSpPr>
            <a:spLocks noGrp="1"/>
          </p:cNvSpPr>
          <p:nvPr>
            <p:ph type="pic" sz="quarter" idx="26"/>
          </p:nvPr>
        </p:nvSpPr>
        <p:spPr>
          <a:xfrm>
            <a:off x="1866900" y="2965267"/>
            <a:ext cx="1425919" cy="91585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25" name="Picture Placeholder 4"/>
          <p:cNvSpPr>
            <a:spLocks noGrp="1"/>
          </p:cNvSpPr>
          <p:nvPr>
            <p:ph type="pic" sz="quarter" idx="27"/>
          </p:nvPr>
        </p:nvSpPr>
        <p:spPr>
          <a:xfrm>
            <a:off x="3479701" y="2965267"/>
            <a:ext cx="1425919" cy="91585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26" name="Picture Placeholder 4"/>
          <p:cNvSpPr>
            <a:spLocks noGrp="1"/>
          </p:cNvSpPr>
          <p:nvPr>
            <p:ph type="pic" sz="quarter" idx="28"/>
          </p:nvPr>
        </p:nvSpPr>
        <p:spPr>
          <a:xfrm>
            <a:off x="5092502" y="2965267"/>
            <a:ext cx="1425919" cy="91585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27" name="Picture Placeholder 4"/>
          <p:cNvSpPr>
            <a:spLocks noGrp="1"/>
          </p:cNvSpPr>
          <p:nvPr>
            <p:ph type="pic" sz="quarter" idx="29"/>
          </p:nvPr>
        </p:nvSpPr>
        <p:spPr>
          <a:xfrm>
            <a:off x="6743700" y="2965267"/>
            <a:ext cx="1425919" cy="91585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28" name="Picture Placeholder 4"/>
          <p:cNvSpPr>
            <a:spLocks noGrp="1"/>
          </p:cNvSpPr>
          <p:nvPr>
            <p:ph type="pic" sz="quarter" idx="30"/>
          </p:nvPr>
        </p:nvSpPr>
        <p:spPr>
          <a:xfrm>
            <a:off x="8394898" y="2965267"/>
            <a:ext cx="1425919" cy="91585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29" name="Picture Placeholder 4"/>
          <p:cNvSpPr>
            <a:spLocks noGrp="1"/>
          </p:cNvSpPr>
          <p:nvPr>
            <p:ph type="pic" sz="quarter" idx="31"/>
          </p:nvPr>
        </p:nvSpPr>
        <p:spPr>
          <a:xfrm>
            <a:off x="10046096" y="2965267"/>
            <a:ext cx="1425919" cy="91585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30" name="Picture Placeholder 4"/>
          <p:cNvSpPr>
            <a:spLocks noGrp="1"/>
          </p:cNvSpPr>
          <p:nvPr>
            <p:ph type="pic" sz="quarter" idx="32"/>
          </p:nvPr>
        </p:nvSpPr>
        <p:spPr>
          <a:xfrm>
            <a:off x="1866900" y="4021907"/>
            <a:ext cx="1425919" cy="91585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31" name="Picture Placeholder 4"/>
          <p:cNvSpPr>
            <a:spLocks noGrp="1"/>
          </p:cNvSpPr>
          <p:nvPr>
            <p:ph type="pic" sz="quarter" idx="33"/>
          </p:nvPr>
        </p:nvSpPr>
        <p:spPr>
          <a:xfrm>
            <a:off x="3479701" y="4021907"/>
            <a:ext cx="1425919" cy="91585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32" name="Picture Placeholder 4"/>
          <p:cNvSpPr>
            <a:spLocks noGrp="1"/>
          </p:cNvSpPr>
          <p:nvPr>
            <p:ph type="pic" sz="quarter" idx="34"/>
          </p:nvPr>
        </p:nvSpPr>
        <p:spPr>
          <a:xfrm>
            <a:off x="5092502" y="4021907"/>
            <a:ext cx="1425919" cy="91585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33" name="Picture Placeholder 4"/>
          <p:cNvSpPr>
            <a:spLocks noGrp="1"/>
          </p:cNvSpPr>
          <p:nvPr>
            <p:ph type="pic" sz="quarter" idx="35"/>
          </p:nvPr>
        </p:nvSpPr>
        <p:spPr>
          <a:xfrm>
            <a:off x="6743700" y="4021907"/>
            <a:ext cx="1425919" cy="91585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34" name="Picture Placeholder 4"/>
          <p:cNvSpPr>
            <a:spLocks noGrp="1"/>
          </p:cNvSpPr>
          <p:nvPr>
            <p:ph type="pic" sz="quarter" idx="36"/>
          </p:nvPr>
        </p:nvSpPr>
        <p:spPr>
          <a:xfrm>
            <a:off x="8394898" y="4021907"/>
            <a:ext cx="1425919" cy="91585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35" name="Picture Placeholder 4"/>
          <p:cNvSpPr>
            <a:spLocks noGrp="1"/>
          </p:cNvSpPr>
          <p:nvPr>
            <p:ph type="pic" sz="quarter" idx="37"/>
          </p:nvPr>
        </p:nvSpPr>
        <p:spPr>
          <a:xfrm>
            <a:off x="10046096" y="4021907"/>
            <a:ext cx="1425919" cy="91585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36" name="Picture Placeholder 4"/>
          <p:cNvSpPr>
            <a:spLocks noGrp="1"/>
          </p:cNvSpPr>
          <p:nvPr>
            <p:ph type="pic" sz="quarter" idx="38"/>
          </p:nvPr>
        </p:nvSpPr>
        <p:spPr>
          <a:xfrm>
            <a:off x="1866900" y="5078547"/>
            <a:ext cx="1425919" cy="91585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37" name="Picture Placeholder 4"/>
          <p:cNvSpPr>
            <a:spLocks noGrp="1"/>
          </p:cNvSpPr>
          <p:nvPr>
            <p:ph type="pic" sz="quarter" idx="39"/>
          </p:nvPr>
        </p:nvSpPr>
        <p:spPr>
          <a:xfrm>
            <a:off x="3479701" y="5078547"/>
            <a:ext cx="1425919" cy="91585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38" name="Picture Placeholder 4"/>
          <p:cNvSpPr>
            <a:spLocks noGrp="1"/>
          </p:cNvSpPr>
          <p:nvPr>
            <p:ph type="pic" sz="quarter" idx="40"/>
          </p:nvPr>
        </p:nvSpPr>
        <p:spPr>
          <a:xfrm>
            <a:off x="5092502" y="5078547"/>
            <a:ext cx="1425919" cy="91585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39" name="Picture Placeholder 4"/>
          <p:cNvSpPr>
            <a:spLocks noGrp="1"/>
          </p:cNvSpPr>
          <p:nvPr>
            <p:ph type="pic" sz="quarter" idx="41"/>
          </p:nvPr>
        </p:nvSpPr>
        <p:spPr>
          <a:xfrm>
            <a:off x="6743700" y="5078547"/>
            <a:ext cx="1425919" cy="91585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40" name="Picture Placeholder 4"/>
          <p:cNvSpPr>
            <a:spLocks noGrp="1"/>
          </p:cNvSpPr>
          <p:nvPr>
            <p:ph type="pic" sz="quarter" idx="42"/>
          </p:nvPr>
        </p:nvSpPr>
        <p:spPr>
          <a:xfrm>
            <a:off x="8394898" y="5078547"/>
            <a:ext cx="1425919" cy="91585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41" name="Picture Placeholder 4"/>
          <p:cNvSpPr>
            <a:spLocks noGrp="1"/>
          </p:cNvSpPr>
          <p:nvPr>
            <p:ph type="pic" sz="quarter" idx="43"/>
          </p:nvPr>
        </p:nvSpPr>
        <p:spPr>
          <a:xfrm>
            <a:off x="10046096" y="5078547"/>
            <a:ext cx="1425919" cy="91585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2" name="Номер слайда 21">
            <a:extLst>
              <a:ext uri="{FF2B5EF4-FFF2-40B4-BE49-F238E27FC236}">
                <a16:creationId xmlns:a16="http://schemas.microsoft.com/office/drawing/2014/main" id="{0A1D36A0-ADCD-B98E-2BFD-7F6E05BB084C}"/>
              </a:ext>
            </a:extLst>
          </p:cNvPr>
          <p:cNvSpPr>
            <a:spLocks noGrp="1"/>
          </p:cNvSpPr>
          <p:nvPr>
            <p:ph type="sldNum" sz="quarter" idx="44"/>
          </p:nvPr>
        </p:nvSpPr>
        <p:spPr/>
        <p:txBody>
          <a:bodyPr/>
          <a:lstStyle>
            <a:lvl1pPr>
              <a:defRPr/>
            </a:lvl1pPr>
          </a:lstStyle>
          <a:p>
            <a:pPr>
              <a:defRPr/>
            </a:pPr>
            <a:fld id="{099C1DDC-6E44-4556-B89C-14D3668BD7AD}" type="slidenum">
              <a:rPr lang="en-US"/>
              <a:pPr>
                <a:defRPr/>
              </a:pPr>
              <a:t>‹#›</a:t>
            </a:fld>
            <a:endParaRPr lang="en-US"/>
          </a:p>
        </p:txBody>
      </p:sp>
    </p:spTree>
    <p:extLst>
      <p:ext uri="{BB962C8B-B14F-4D97-AF65-F5344CB8AC3E}">
        <p14:creationId xmlns:p14="http://schemas.microsoft.com/office/powerpoint/2010/main" val="2639634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1866900" y="1638966"/>
            <a:ext cx="2367114" cy="152037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7" name="Title 4"/>
          <p:cNvSpPr>
            <a:spLocks noGrp="1"/>
          </p:cNvSpPr>
          <p:nvPr>
            <p:ph type="title"/>
          </p:nvPr>
        </p:nvSpPr>
        <p:spPr>
          <a:xfrm>
            <a:off x="1866900" y="671005"/>
            <a:ext cx="9753600" cy="710756"/>
          </a:xfrm>
        </p:spPr>
        <p:txBody>
          <a:bodyPr/>
          <a:lstStyle>
            <a:lvl1pPr>
              <a:defRPr sz="3600"/>
            </a:lvl1pPr>
          </a:lstStyle>
          <a:p>
            <a:r>
              <a:rPr lang="en-US"/>
              <a:t>Click to edit Master title style</a:t>
            </a:r>
          </a:p>
        </p:txBody>
      </p:sp>
      <p:sp>
        <p:nvSpPr>
          <p:cNvPr id="42" name="Picture Placeholder 4"/>
          <p:cNvSpPr>
            <a:spLocks noGrp="1"/>
          </p:cNvSpPr>
          <p:nvPr>
            <p:ph type="pic" sz="quarter" idx="13"/>
          </p:nvPr>
        </p:nvSpPr>
        <p:spPr>
          <a:xfrm>
            <a:off x="1866900" y="3325526"/>
            <a:ext cx="2367114" cy="152037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43" name="Picture Placeholder 4"/>
          <p:cNvSpPr>
            <a:spLocks noGrp="1"/>
          </p:cNvSpPr>
          <p:nvPr>
            <p:ph type="pic" sz="quarter" idx="14"/>
          </p:nvPr>
        </p:nvSpPr>
        <p:spPr>
          <a:xfrm>
            <a:off x="1866900" y="5012086"/>
            <a:ext cx="2367114" cy="152037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44" name="Picture Placeholder 4"/>
          <p:cNvSpPr>
            <a:spLocks noGrp="1"/>
          </p:cNvSpPr>
          <p:nvPr>
            <p:ph type="pic" sz="quarter" idx="15"/>
          </p:nvPr>
        </p:nvSpPr>
        <p:spPr>
          <a:xfrm>
            <a:off x="4396740" y="1638966"/>
            <a:ext cx="2367114" cy="152037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45" name="Picture Placeholder 4"/>
          <p:cNvSpPr>
            <a:spLocks noGrp="1"/>
          </p:cNvSpPr>
          <p:nvPr>
            <p:ph type="pic" sz="quarter" idx="16"/>
          </p:nvPr>
        </p:nvSpPr>
        <p:spPr>
          <a:xfrm>
            <a:off x="6926580" y="1638966"/>
            <a:ext cx="2367114" cy="152037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46" name="Picture Placeholder 4"/>
          <p:cNvSpPr>
            <a:spLocks noGrp="1"/>
          </p:cNvSpPr>
          <p:nvPr>
            <p:ph type="pic" sz="quarter" idx="17"/>
          </p:nvPr>
        </p:nvSpPr>
        <p:spPr>
          <a:xfrm>
            <a:off x="9456420" y="1638966"/>
            <a:ext cx="2367114" cy="152037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47" name="Picture Placeholder 4"/>
          <p:cNvSpPr>
            <a:spLocks noGrp="1"/>
          </p:cNvSpPr>
          <p:nvPr>
            <p:ph type="pic" sz="quarter" idx="18"/>
          </p:nvPr>
        </p:nvSpPr>
        <p:spPr>
          <a:xfrm>
            <a:off x="4396740" y="3325526"/>
            <a:ext cx="2367114" cy="152037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48" name="Picture Placeholder 4"/>
          <p:cNvSpPr>
            <a:spLocks noGrp="1"/>
          </p:cNvSpPr>
          <p:nvPr>
            <p:ph type="pic" sz="quarter" idx="19"/>
          </p:nvPr>
        </p:nvSpPr>
        <p:spPr>
          <a:xfrm>
            <a:off x="6926580" y="3325526"/>
            <a:ext cx="2367114" cy="152037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49" name="Picture Placeholder 4"/>
          <p:cNvSpPr>
            <a:spLocks noGrp="1"/>
          </p:cNvSpPr>
          <p:nvPr>
            <p:ph type="pic" sz="quarter" idx="20"/>
          </p:nvPr>
        </p:nvSpPr>
        <p:spPr>
          <a:xfrm>
            <a:off x="9456420" y="3325526"/>
            <a:ext cx="2367114" cy="152037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50" name="Picture Placeholder 4"/>
          <p:cNvSpPr>
            <a:spLocks noGrp="1"/>
          </p:cNvSpPr>
          <p:nvPr>
            <p:ph type="pic" sz="quarter" idx="21"/>
          </p:nvPr>
        </p:nvSpPr>
        <p:spPr>
          <a:xfrm>
            <a:off x="4396740" y="5012086"/>
            <a:ext cx="2367114" cy="152037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51" name="Picture Placeholder 4"/>
          <p:cNvSpPr>
            <a:spLocks noGrp="1"/>
          </p:cNvSpPr>
          <p:nvPr>
            <p:ph type="pic" sz="quarter" idx="22"/>
          </p:nvPr>
        </p:nvSpPr>
        <p:spPr>
          <a:xfrm>
            <a:off x="6926580" y="5012086"/>
            <a:ext cx="2367114" cy="152037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52" name="Picture Placeholder 4"/>
          <p:cNvSpPr>
            <a:spLocks noGrp="1"/>
          </p:cNvSpPr>
          <p:nvPr>
            <p:ph type="pic" sz="quarter" idx="23"/>
          </p:nvPr>
        </p:nvSpPr>
        <p:spPr>
          <a:xfrm>
            <a:off x="9456420" y="5012086"/>
            <a:ext cx="2367114" cy="152037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2" name="Номер слайда 21">
            <a:extLst>
              <a:ext uri="{FF2B5EF4-FFF2-40B4-BE49-F238E27FC236}">
                <a16:creationId xmlns:a16="http://schemas.microsoft.com/office/drawing/2014/main" id="{A7DEB543-4852-ED46-5FA7-95924444763D}"/>
              </a:ext>
            </a:extLst>
          </p:cNvPr>
          <p:cNvSpPr>
            <a:spLocks noGrp="1"/>
          </p:cNvSpPr>
          <p:nvPr>
            <p:ph type="sldNum" sz="quarter" idx="24"/>
          </p:nvPr>
        </p:nvSpPr>
        <p:spPr/>
        <p:txBody>
          <a:bodyPr/>
          <a:lstStyle>
            <a:lvl1pPr>
              <a:defRPr/>
            </a:lvl1pPr>
          </a:lstStyle>
          <a:p>
            <a:pPr>
              <a:defRPr/>
            </a:pPr>
            <a:fld id="{9AEC9763-432A-4A28-9B03-0B1DEDAE69C3}" type="slidenum">
              <a:rPr lang="en-US"/>
              <a:pPr>
                <a:defRPr/>
              </a:pPr>
              <a:t>‹#›</a:t>
            </a:fld>
            <a:endParaRPr lang="en-US"/>
          </a:p>
        </p:txBody>
      </p:sp>
    </p:spTree>
    <p:extLst>
      <p:ext uri="{BB962C8B-B14F-4D97-AF65-F5344CB8AC3E}">
        <p14:creationId xmlns:p14="http://schemas.microsoft.com/office/powerpoint/2010/main" val="33222971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5" name="Picture Placeholder 4"/>
          <p:cNvSpPr>
            <a:spLocks noGrp="1"/>
          </p:cNvSpPr>
          <p:nvPr>
            <p:ph type="pic" sz="quarter" idx="17"/>
          </p:nvPr>
        </p:nvSpPr>
        <p:spPr>
          <a:xfrm>
            <a:off x="1866900" y="1634553"/>
            <a:ext cx="2997925" cy="2997925"/>
          </a:xfrm>
          <a:prstGeom prst="ellipse">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6" name="Picture Placeholder 4"/>
          <p:cNvSpPr>
            <a:spLocks noGrp="1"/>
          </p:cNvSpPr>
          <p:nvPr>
            <p:ph type="pic" sz="quarter" idx="18"/>
          </p:nvPr>
        </p:nvSpPr>
        <p:spPr>
          <a:xfrm>
            <a:off x="5244737" y="1634553"/>
            <a:ext cx="2997925" cy="2997925"/>
          </a:xfrm>
          <a:prstGeom prst="ellipse">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7" name="Picture Placeholder 4"/>
          <p:cNvSpPr>
            <a:spLocks noGrp="1"/>
          </p:cNvSpPr>
          <p:nvPr>
            <p:ph type="pic" sz="quarter" idx="19"/>
          </p:nvPr>
        </p:nvSpPr>
        <p:spPr>
          <a:xfrm>
            <a:off x="8622575" y="1634553"/>
            <a:ext cx="2997925" cy="2997925"/>
          </a:xfrm>
          <a:prstGeom prst="ellipse">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8" name="Title 4"/>
          <p:cNvSpPr>
            <a:spLocks noGrp="1"/>
          </p:cNvSpPr>
          <p:nvPr>
            <p:ph type="title"/>
          </p:nvPr>
        </p:nvSpPr>
        <p:spPr>
          <a:xfrm>
            <a:off x="1866900" y="664745"/>
            <a:ext cx="9753600" cy="757655"/>
          </a:xfrm>
        </p:spPr>
        <p:txBody>
          <a:bodyPr/>
          <a:lstStyle>
            <a:lvl1pPr>
              <a:defRPr sz="3600" spc="0"/>
            </a:lvl1pPr>
          </a:lstStyle>
          <a:p>
            <a:r>
              <a:rPr lang="en-US"/>
              <a:t>Click to edit Master title style</a:t>
            </a:r>
          </a:p>
        </p:txBody>
      </p:sp>
      <p:sp>
        <p:nvSpPr>
          <p:cNvPr id="9" name="Content Placeholder 2"/>
          <p:cNvSpPr>
            <a:spLocks noGrp="1"/>
          </p:cNvSpPr>
          <p:nvPr>
            <p:ph idx="1"/>
          </p:nvPr>
        </p:nvSpPr>
        <p:spPr>
          <a:xfrm>
            <a:off x="1866900" y="4844631"/>
            <a:ext cx="9753600" cy="18014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Номер слайда 21">
            <a:extLst>
              <a:ext uri="{FF2B5EF4-FFF2-40B4-BE49-F238E27FC236}">
                <a16:creationId xmlns:a16="http://schemas.microsoft.com/office/drawing/2014/main" id="{25AC0565-FCDC-DDCE-8D65-C4183621F32A}"/>
              </a:ext>
            </a:extLst>
          </p:cNvPr>
          <p:cNvSpPr>
            <a:spLocks noGrp="1"/>
          </p:cNvSpPr>
          <p:nvPr>
            <p:ph type="sldNum" sz="quarter" idx="20"/>
          </p:nvPr>
        </p:nvSpPr>
        <p:spPr/>
        <p:txBody>
          <a:bodyPr/>
          <a:lstStyle>
            <a:lvl1pPr>
              <a:defRPr/>
            </a:lvl1pPr>
          </a:lstStyle>
          <a:p>
            <a:pPr>
              <a:defRPr/>
            </a:pPr>
            <a:fld id="{6DEFC74C-D495-4E79-B635-468307686FBC}" type="slidenum">
              <a:rPr lang="en-US"/>
              <a:pPr>
                <a:defRPr/>
              </a:pPr>
              <a:t>‹#›</a:t>
            </a:fld>
            <a:endParaRPr lang="en-US"/>
          </a:p>
        </p:txBody>
      </p:sp>
    </p:spTree>
    <p:extLst>
      <p:ext uri="{BB962C8B-B14F-4D97-AF65-F5344CB8AC3E}">
        <p14:creationId xmlns:p14="http://schemas.microsoft.com/office/powerpoint/2010/main" val="335804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4" name="Picture Placeholder 4"/>
          <p:cNvSpPr>
            <a:spLocks noGrp="1"/>
          </p:cNvSpPr>
          <p:nvPr>
            <p:ph type="pic" sz="quarter" idx="11"/>
          </p:nvPr>
        </p:nvSpPr>
        <p:spPr>
          <a:xfrm>
            <a:off x="7086600" y="0"/>
            <a:ext cx="5105400"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6" name="Title 4"/>
          <p:cNvSpPr>
            <a:spLocks noGrp="1"/>
          </p:cNvSpPr>
          <p:nvPr>
            <p:ph type="title"/>
          </p:nvPr>
        </p:nvSpPr>
        <p:spPr>
          <a:xfrm>
            <a:off x="1866900" y="2618190"/>
            <a:ext cx="4229100" cy="1621619"/>
          </a:xfrm>
        </p:spPr>
        <p:txBody>
          <a:bodyPr/>
          <a:lstStyle>
            <a:lvl1pPr>
              <a:defRPr sz="3600"/>
            </a:lvl1pPr>
          </a:lstStyle>
          <a:p>
            <a:r>
              <a:rPr lang="en-US"/>
              <a:t>Click to edit Master title style</a:t>
            </a:r>
          </a:p>
        </p:txBody>
      </p:sp>
      <p:sp>
        <p:nvSpPr>
          <p:cNvPr id="2" name="Номер слайда 21">
            <a:extLst>
              <a:ext uri="{FF2B5EF4-FFF2-40B4-BE49-F238E27FC236}">
                <a16:creationId xmlns:a16="http://schemas.microsoft.com/office/drawing/2014/main" id="{6B03965F-939D-BFD3-BB53-60EB7D4C0253}"/>
              </a:ext>
            </a:extLst>
          </p:cNvPr>
          <p:cNvSpPr>
            <a:spLocks noGrp="1"/>
          </p:cNvSpPr>
          <p:nvPr>
            <p:ph type="sldNum" sz="quarter" idx="12"/>
          </p:nvPr>
        </p:nvSpPr>
        <p:spPr/>
        <p:txBody>
          <a:bodyPr/>
          <a:lstStyle>
            <a:lvl1pPr>
              <a:defRPr/>
            </a:lvl1pPr>
          </a:lstStyle>
          <a:p>
            <a:pPr>
              <a:defRPr/>
            </a:pPr>
            <a:fld id="{A654FE7E-1E05-4939-B925-818824310590}" type="slidenum">
              <a:rPr lang="en-US"/>
              <a:pPr>
                <a:defRPr/>
              </a:pPr>
              <a:t>‹#›</a:t>
            </a:fld>
            <a:endParaRPr lang="en-US"/>
          </a:p>
        </p:txBody>
      </p:sp>
    </p:spTree>
    <p:extLst>
      <p:ext uri="{BB962C8B-B14F-4D97-AF65-F5344CB8AC3E}">
        <p14:creationId xmlns:p14="http://schemas.microsoft.com/office/powerpoint/2010/main" val="13428857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8360AD7-96EF-9DE3-3837-6CE7AF22A238}"/>
              </a:ext>
            </a:extLst>
          </p:cNvPr>
          <p:cNvSpPr/>
          <p:nvPr userDrawn="1"/>
        </p:nvSpPr>
        <p:spPr>
          <a:xfrm>
            <a:off x="1449388" y="763588"/>
            <a:ext cx="2241550" cy="224155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0" eaLnBrk="1" fontAlgn="auto" hangingPunct="1">
              <a:spcBef>
                <a:spcPts val="0"/>
              </a:spcBef>
              <a:spcAft>
                <a:spcPts val="0"/>
              </a:spcAft>
              <a:defRPr/>
            </a:pPr>
            <a:endParaRPr lang="en-US"/>
          </a:p>
        </p:txBody>
      </p:sp>
      <p:sp>
        <p:nvSpPr>
          <p:cNvPr id="5" name="Picture Placeholder 4"/>
          <p:cNvSpPr>
            <a:spLocks noGrp="1"/>
          </p:cNvSpPr>
          <p:nvPr>
            <p:ph type="pic" sz="quarter" idx="17"/>
          </p:nvPr>
        </p:nvSpPr>
        <p:spPr>
          <a:xfrm>
            <a:off x="1866901" y="1181100"/>
            <a:ext cx="1406070" cy="1406070"/>
          </a:xfrm>
          <a:prstGeom prst="ellipse">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3" name="Slide Number Placeholder 2">
            <a:extLst>
              <a:ext uri="{FF2B5EF4-FFF2-40B4-BE49-F238E27FC236}">
                <a16:creationId xmlns:a16="http://schemas.microsoft.com/office/drawing/2014/main" id="{34FD4B7E-6EDD-90F6-609F-415EFB48F4A7}"/>
              </a:ext>
            </a:extLst>
          </p:cNvPr>
          <p:cNvSpPr>
            <a:spLocks noGrp="1"/>
          </p:cNvSpPr>
          <p:nvPr>
            <p:ph type="sldNum" sz="quarter" idx="18"/>
          </p:nvPr>
        </p:nvSpPr>
        <p:spPr/>
        <p:txBody>
          <a:bodyPr/>
          <a:lstStyle>
            <a:lvl1pPr>
              <a:defRPr/>
            </a:lvl1pPr>
          </a:lstStyle>
          <a:p>
            <a:pPr>
              <a:defRPr/>
            </a:pPr>
            <a:fld id="{2CA35737-E9BD-4072-A9D5-D50FB9D780CC}" type="slidenum">
              <a:rPr lang="en-US"/>
              <a:pPr>
                <a:defRPr/>
              </a:pPr>
              <a:t>‹#›</a:t>
            </a:fld>
            <a:endParaRPr lang="en-US"/>
          </a:p>
        </p:txBody>
      </p:sp>
    </p:spTree>
    <p:extLst>
      <p:ext uri="{BB962C8B-B14F-4D97-AF65-F5344CB8AC3E}">
        <p14:creationId xmlns:p14="http://schemas.microsoft.com/office/powerpoint/2010/main" val="21264380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6" name="Picture Placeholder 4"/>
          <p:cNvSpPr>
            <a:spLocks noGrp="1"/>
          </p:cNvSpPr>
          <p:nvPr>
            <p:ph type="pic" sz="quarter" idx="11"/>
          </p:nvPr>
        </p:nvSpPr>
        <p:spPr>
          <a:xfrm>
            <a:off x="990600" y="0"/>
            <a:ext cx="11201400" cy="6857999"/>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2" name="Номер слайда 21">
            <a:extLst>
              <a:ext uri="{FF2B5EF4-FFF2-40B4-BE49-F238E27FC236}">
                <a16:creationId xmlns:a16="http://schemas.microsoft.com/office/drawing/2014/main" id="{266015F7-541B-A8F5-C4B6-6C590682BB9F}"/>
              </a:ext>
            </a:extLst>
          </p:cNvPr>
          <p:cNvSpPr>
            <a:spLocks noGrp="1"/>
          </p:cNvSpPr>
          <p:nvPr>
            <p:ph type="sldNum" sz="quarter" idx="12"/>
          </p:nvPr>
        </p:nvSpPr>
        <p:spPr/>
        <p:txBody>
          <a:bodyPr/>
          <a:lstStyle>
            <a:lvl1pPr>
              <a:defRPr/>
            </a:lvl1pPr>
          </a:lstStyle>
          <a:p>
            <a:pPr>
              <a:defRPr/>
            </a:pPr>
            <a:fld id="{09A84AA3-10E7-4C57-B9FA-6D68022DC532}" type="slidenum">
              <a:rPr lang="en-US"/>
              <a:pPr>
                <a:defRPr/>
              </a:pPr>
              <a:t>‹#›</a:t>
            </a:fld>
            <a:endParaRPr lang="en-US"/>
          </a:p>
        </p:txBody>
      </p:sp>
    </p:spTree>
    <p:extLst>
      <p:ext uri="{BB962C8B-B14F-4D97-AF65-F5344CB8AC3E}">
        <p14:creationId xmlns:p14="http://schemas.microsoft.com/office/powerpoint/2010/main" val="32491937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5" name="Title 4"/>
          <p:cNvSpPr>
            <a:spLocks noGrp="1"/>
          </p:cNvSpPr>
          <p:nvPr>
            <p:ph type="title"/>
          </p:nvPr>
        </p:nvSpPr>
        <p:spPr>
          <a:xfrm>
            <a:off x="1866900" y="664745"/>
            <a:ext cx="7510780" cy="1621619"/>
          </a:xfrm>
        </p:spPr>
        <p:txBody>
          <a:bodyPr/>
          <a:lstStyle>
            <a:lvl1pPr>
              <a:defRPr sz="3600" spc="0"/>
            </a:lvl1pPr>
          </a:lstStyle>
          <a:p>
            <a:r>
              <a:rPr lang="en-US"/>
              <a:t>Click to edit Master title style</a:t>
            </a:r>
          </a:p>
        </p:txBody>
      </p:sp>
      <p:sp>
        <p:nvSpPr>
          <p:cNvPr id="10" name="Picture Placeholder 4"/>
          <p:cNvSpPr>
            <a:spLocks noGrp="1"/>
          </p:cNvSpPr>
          <p:nvPr>
            <p:ph type="pic" sz="quarter" idx="17"/>
          </p:nvPr>
        </p:nvSpPr>
        <p:spPr>
          <a:xfrm>
            <a:off x="1866901" y="2770416"/>
            <a:ext cx="2019300" cy="20193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11" name="Picture Placeholder 4"/>
          <p:cNvSpPr>
            <a:spLocks noGrp="1"/>
          </p:cNvSpPr>
          <p:nvPr>
            <p:ph type="pic" sz="quarter" idx="18"/>
          </p:nvPr>
        </p:nvSpPr>
        <p:spPr>
          <a:xfrm>
            <a:off x="3943351" y="2770416"/>
            <a:ext cx="2019300" cy="20193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12" name="Picture Placeholder 4"/>
          <p:cNvSpPr>
            <a:spLocks noGrp="1"/>
          </p:cNvSpPr>
          <p:nvPr>
            <p:ph type="pic" sz="quarter" idx="19"/>
          </p:nvPr>
        </p:nvSpPr>
        <p:spPr>
          <a:xfrm>
            <a:off x="6019801" y="2770416"/>
            <a:ext cx="2019300" cy="20193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13" name="Picture Placeholder 4"/>
          <p:cNvSpPr>
            <a:spLocks noGrp="1"/>
          </p:cNvSpPr>
          <p:nvPr>
            <p:ph type="pic" sz="quarter" idx="20"/>
          </p:nvPr>
        </p:nvSpPr>
        <p:spPr>
          <a:xfrm>
            <a:off x="8096251" y="2770416"/>
            <a:ext cx="2019300" cy="20193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14" name="Picture Placeholder 4"/>
          <p:cNvSpPr>
            <a:spLocks noGrp="1"/>
          </p:cNvSpPr>
          <p:nvPr>
            <p:ph type="pic" sz="quarter" idx="21"/>
          </p:nvPr>
        </p:nvSpPr>
        <p:spPr>
          <a:xfrm>
            <a:off x="10172700" y="2770416"/>
            <a:ext cx="2019300" cy="20193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15" name="Picture Placeholder 4"/>
          <p:cNvSpPr>
            <a:spLocks noGrp="1"/>
          </p:cNvSpPr>
          <p:nvPr>
            <p:ph type="pic" sz="quarter" idx="22"/>
          </p:nvPr>
        </p:nvSpPr>
        <p:spPr>
          <a:xfrm>
            <a:off x="1866901" y="4838700"/>
            <a:ext cx="2019300" cy="20193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16" name="Picture Placeholder 4"/>
          <p:cNvSpPr>
            <a:spLocks noGrp="1"/>
          </p:cNvSpPr>
          <p:nvPr>
            <p:ph type="pic" sz="quarter" idx="23"/>
          </p:nvPr>
        </p:nvSpPr>
        <p:spPr>
          <a:xfrm>
            <a:off x="3943351" y="4838700"/>
            <a:ext cx="2019300" cy="20193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17" name="Picture Placeholder 4"/>
          <p:cNvSpPr>
            <a:spLocks noGrp="1"/>
          </p:cNvSpPr>
          <p:nvPr>
            <p:ph type="pic" sz="quarter" idx="24"/>
          </p:nvPr>
        </p:nvSpPr>
        <p:spPr>
          <a:xfrm>
            <a:off x="6019801" y="4838700"/>
            <a:ext cx="2019300" cy="20193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18" name="Picture Placeholder 4"/>
          <p:cNvSpPr>
            <a:spLocks noGrp="1"/>
          </p:cNvSpPr>
          <p:nvPr>
            <p:ph type="pic" sz="quarter" idx="25"/>
          </p:nvPr>
        </p:nvSpPr>
        <p:spPr>
          <a:xfrm>
            <a:off x="8096251" y="4838700"/>
            <a:ext cx="2019300" cy="20193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19" name="Picture Placeholder 4"/>
          <p:cNvSpPr>
            <a:spLocks noGrp="1"/>
          </p:cNvSpPr>
          <p:nvPr>
            <p:ph type="pic" sz="quarter" idx="26"/>
          </p:nvPr>
        </p:nvSpPr>
        <p:spPr>
          <a:xfrm>
            <a:off x="10172700" y="4838700"/>
            <a:ext cx="2019300" cy="20193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2" name="Номер слайда 21">
            <a:extLst>
              <a:ext uri="{FF2B5EF4-FFF2-40B4-BE49-F238E27FC236}">
                <a16:creationId xmlns:a16="http://schemas.microsoft.com/office/drawing/2014/main" id="{F79B2D00-CA9A-D94C-8BAE-A7B2619DEBD2}"/>
              </a:ext>
            </a:extLst>
          </p:cNvPr>
          <p:cNvSpPr>
            <a:spLocks noGrp="1"/>
          </p:cNvSpPr>
          <p:nvPr>
            <p:ph type="sldNum" sz="quarter" idx="27"/>
          </p:nvPr>
        </p:nvSpPr>
        <p:spPr/>
        <p:txBody>
          <a:bodyPr/>
          <a:lstStyle>
            <a:lvl1pPr>
              <a:defRPr/>
            </a:lvl1pPr>
          </a:lstStyle>
          <a:p>
            <a:pPr>
              <a:defRPr/>
            </a:pPr>
            <a:fld id="{2436AF97-2F07-4177-A465-65B9F027208F}" type="slidenum">
              <a:rPr lang="en-US"/>
              <a:pPr>
                <a:defRPr/>
              </a:pPr>
              <a:t>‹#›</a:t>
            </a:fld>
            <a:endParaRPr lang="en-US"/>
          </a:p>
        </p:txBody>
      </p:sp>
    </p:spTree>
    <p:extLst>
      <p:ext uri="{BB962C8B-B14F-4D97-AF65-F5344CB8AC3E}">
        <p14:creationId xmlns:p14="http://schemas.microsoft.com/office/powerpoint/2010/main" val="20548898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5" name="Title 4"/>
          <p:cNvSpPr>
            <a:spLocks noGrp="1"/>
          </p:cNvSpPr>
          <p:nvPr>
            <p:ph type="title"/>
          </p:nvPr>
        </p:nvSpPr>
        <p:spPr>
          <a:xfrm>
            <a:off x="1866900" y="654585"/>
            <a:ext cx="5935980" cy="1621619"/>
          </a:xfrm>
        </p:spPr>
        <p:txBody>
          <a:bodyPr/>
          <a:lstStyle>
            <a:lvl1pPr>
              <a:defRPr sz="3600" spc="0"/>
            </a:lvl1pPr>
          </a:lstStyle>
          <a:p>
            <a:r>
              <a:rPr lang="en-US"/>
              <a:t>Click to edit Master title style</a:t>
            </a:r>
          </a:p>
        </p:txBody>
      </p:sp>
      <p:sp>
        <p:nvSpPr>
          <p:cNvPr id="10" name="Picture Placeholder 4"/>
          <p:cNvSpPr>
            <a:spLocks noGrp="1"/>
          </p:cNvSpPr>
          <p:nvPr>
            <p:ph type="pic" sz="quarter" idx="17"/>
          </p:nvPr>
        </p:nvSpPr>
        <p:spPr>
          <a:xfrm>
            <a:off x="1866901" y="2770416"/>
            <a:ext cx="2019300" cy="4087584"/>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11" name="Picture Placeholder 4"/>
          <p:cNvSpPr>
            <a:spLocks noGrp="1"/>
          </p:cNvSpPr>
          <p:nvPr>
            <p:ph type="pic" sz="quarter" idx="18"/>
          </p:nvPr>
        </p:nvSpPr>
        <p:spPr>
          <a:xfrm>
            <a:off x="3943351" y="2770416"/>
            <a:ext cx="2019300" cy="4087584"/>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12" name="Picture Placeholder 4"/>
          <p:cNvSpPr>
            <a:spLocks noGrp="1"/>
          </p:cNvSpPr>
          <p:nvPr>
            <p:ph type="pic" sz="quarter" idx="19"/>
          </p:nvPr>
        </p:nvSpPr>
        <p:spPr>
          <a:xfrm>
            <a:off x="6019801" y="2770416"/>
            <a:ext cx="2019300" cy="4087584"/>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13" name="Picture Placeholder 4"/>
          <p:cNvSpPr>
            <a:spLocks noGrp="1"/>
          </p:cNvSpPr>
          <p:nvPr>
            <p:ph type="pic" sz="quarter" idx="20"/>
          </p:nvPr>
        </p:nvSpPr>
        <p:spPr>
          <a:xfrm>
            <a:off x="8096251" y="2770416"/>
            <a:ext cx="2019300" cy="4087584"/>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14" name="Picture Placeholder 4"/>
          <p:cNvSpPr>
            <a:spLocks noGrp="1"/>
          </p:cNvSpPr>
          <p:nvPr>
            <p:ph type="pic" sz="quarter" idx="21"/>
          </p:nvPr>
        </p:nvSpPr>
        <p:spPr>
          <a:xfrm>
            <a:off x="10172700" y="2770416"/>
            <a:ext cx="2019300" cy="4087584"/>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2" name="Номер слайда 21">
            <a:extLst>
              <a:ext uri="{FF2B5EF4-FFF2-40B4-BE49-F238E27FC236}">
                <a16:creationId xmlns:a16="http://schemas.microsoft.com/office/drawing/2014/main" id="{4EF9228D-D539-DE7A-FABB-DF7E731F2C7D}"/>
              </a:ext>
            </a:extLst>
          </p:cNvPr>
          <p:cNvSpPr>
            <a:spLocks noGrp="1"/>
          </p:cNvSpPr>
          <p:nvPr>
            <p:ph type="sldNum" sz="quarter" idx="22"/>
          </p:nvPr>
        </p:nvSpPr>
        <p:spPr/>
        <p:txBody>
          <a:bodyPr/>
          <a:lstStyle>
            <a:lvl1pPr>
              <a:defRPr/>
            </a:lvl1pPr>
          </a:lstStyle>
          <a:p>
            <a:pPr>
              <a:defRPr/>
            </a:pPr>
            <a:fld id="{18F127F9-2464-43CB-88C7-92B935ACAE77}" type="slidenum">
              <a:rPr lang="en-US"/>
              <a:pPr>
                <a:defRPr/>
              </a:pPr>
              <a:t>‹#›</a:t>
            </a:fld>
            <a:endParaRPr lang="en-US"/>
          </a:p>
        </p:txBody>
      </p:sp>
    </p:spTree>
    <p:extLst>
      <p:ext uri="{BB962C8B-B14F-4D97-AF65-F5344CB8AC3E}">
        <p14:creationId xmlns:p14="http://schemas.microsoft.com/office/powerpoint/2010/main" val="23187320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45085B-CE2B-B1FA-A1BB-1B0DAA0A24A6}"/>
              </a:ext>
            </a:extLst>
          </p:cNvPr>
          <p:cNvSpPr>
            <a:spLocks noGrp="1"/>
          </p:cNvSpPr>
          <p:nvPr>
            <p:ph type="dt" sz="half" idx="10"/>
          </p:nvPr>
        </p:nvSpPr>
        <p:spPr>
          <a:xfrm>
            <a:off x="0" y="0"/>
            <a:ext cx="0" cy="0"/>
          </a:xfrm>
        </p:spPr>
        <p:txBody>
          <a:bodyPr/>
          <a:lstStyle>
            <a:lvl1pPr>
              <a:defRPr/>
            </a:lvl1pPr>
          </a:lstStyle>
          <a:p>
            <a:pPr>
              <a:defRPr/>
            </a:pPr>
            <a:fld id="{A3B65A0F-2A63-4D27-98DB-262C10B97ED7}" type="datetime2">
              <a:rPr lang="en-US"/>
              <a:pPr>
                <a:defRPr/>
              </a:pPr>
              <a:t>Monday, June 17, 2024</a:t>
            </a:fld>
            <a:endParaRPr lang="en-US"/>
          </a:p>
        </p:txBody>
      </p:sp>
      <p:sp>
        <p:nvSpPr>
          <p:cNvPr id="5" name="Footer Placeholder 4">
            <a:extLst>
              <a:ext uri="{FF2B5EF4-FFF2-40B4-BE49-F238E27FC236}">
                <a16:creationId xmlns:a16="http://schemas.microsoft.com/office/drawing/2014/main" id="{AE6DB165-A4C4-D13B-F374-7C3AA5AFBDB7}"/>
              </a:ext>
            </a:extLst>
          </p:cNvPr>
          <p:cNvSpPr>
            <a:spLocks noGrp="1"/>
          </p:cNvSpPr>
          <p:nvPr>
            <p:ph type="ftr" sz="quarter" idx="11"/>
          </p:nvPr>
        </p:nvSpPr>
        <p:spPr>
          <a:xfrm>
            <a:off x="0" y="0"/>
            <a:ext cx="0" cy="0"/>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246DDD-E1C8-9B9B-0E89-4CA57451D65F}"/>
              </a:ext>
            </a:extLst>
          </p:cNvPr>
          <p:cNvSpPr>
            <a:spLocks noGrp="1"/>
          </p:cNvSpPr>
          <p:nvPr>
            <p:ph type="sldNum" sz="quarter" idx="12"/>
          </p:nvPr>
        </p:nvSpPr>
        <p:spPr/>
        <p:txBody>
          <a:bodyPr/>
          <a:lstStyle>
            <a:lvl1pPr>
              <a:defRPr/>
            </a:lvl1pPr>
          </a:lstStyle>
          <a:p>
            <a:pPr>
              <a:defRPr/>
            </a:pPr>
            <a:fld id="{C083B62B-A7B9-4FDF-B7F9-F1895AEA2DA7}" type="slidenum">
              <a:rPr lang="en-US"/>
              <a:pPr>
                <a:defRPr/>
              </a:pPr>
              <a:t>‹#›</a:t>
            </a:fld>
            <a:endParaRPr lang="en-US"/>
          </a:p>
        </p:txBody>
      </p:sp>
    </p:spTree>
    <p:extLst>
      <p:ext uri="{BB962C8B-B14F-4D97-AF65-F5344CB8AC3E}">
        <p14:creationId xmlns:p14="http://schemas.microsoft.com/office/powerpoint/2010/main" val="2972136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itle 4"/>
          <p:cNvSpPr>
            <a:spLocks noGrp="1"/>
          </p:cNvSpPr>
          <p:nvPr>
            <p:ph type="title"/>
          </p:nvPr>
        </p:nvSpPr>
        <p:spPr>
          <a:xfrm>
            <a:off x="1866900" y="2618190"/>
            <a:ext cx="4747260" cy="1621619"/>
          </a:xfrm>
        </p:spPr>
        <p:txBody>
          <a:bodyPr/>
          <a:lstStyle>
            <a:lvl1pPr>
              <a:defRPr sz="3600" spc="0"/>
            </a:lvl1pPr>
          </a:lstStyle>
          <a:p>
            <a:r>
              <a:rPr lang="en-US"/>
              <a:t>Click to edit Master title style</a:t>
            </a:r>
          </a:p>
        </p:txBody>
      </p:sp>
      <p:sp>
        <p:nvSpPr>
          <p:cNvPr id="2" name="Номер слайда 21">
            <a:extLst>
              <a:ext uri="{FF2B5EF4-FFF2-40B4-BE49-F238E27FC236}">
                <a16:creationId xmlns:a16="http://schemas.microsoft.com/office/drawing/2014/main" id="{4317222A-07D7-BAFB-3C18-851190DF2B6D}"/>
              </a:ext>
            </a:extLst>
          </p:cNvPr>
          <p:cNvSpPr>
            <a:spLocks noGrp="1"/>
          </p:cNvSpPr>
          <p:nvPr>
            <p:ph type="sldNum" sz="quarter" idx="10"/>
          </p:nvPr>
        </p:nvSpPr>
        <p:spPr/>
        <p:txBody>
          <a:bodyPr/>
          <a:lstStyle>
            <a:lvl1pPr>
              <a:defRPr/>
            </a:lvl1pPr>
          </a:lstStyle>
          <a:p>
            <a:pPr>
              <a:defRPr/>
            </a:pPr>
            <a:fld id="{2BA8C53D-0FBA-4099-9669-94A851024695}" type="slidenum">
              <a:rPr lang="en-US"/>
              <a:pPr>
                <a:defRPr/>
              </a:pPr>
              <a:t>‹#›</a:t>
            </a:fld>
            <a:endParaRPr lang="en-US"/>
          </a:p>
        </p:txBody>
      </p:sp>
    </p:spTree>
    <p:extLst>
      <p:ext uri="{BB962C8B-B14F-4D97-AF65-F5344CB8AC3E}">
        <p14:creationId xmlns:p14="http://schemas.microsoft.com/office/powerpoint/2010/main" val="202895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Title 4"/>
          <p:cNvSpPr>
            <a:spLocks noGrp="1"/>
          </p:cNvSpPr>
          <p:nvPr>
            <p:ph type="title"/>
          </p:nvPr>
        </p:nvSpPr>
        <p:spPr>
          <a:xfrm>
            <a:off x="1866900" y="996124"/>
            <a:ext cx="4229100" cy="1621619"/>
          </a:xfrm>
        </p:spPr>
        <p:txBody>
          <a:bodyPr/>
          <a:lstStyle>
            <a:lvl1pPr>
              <a:defRPr sz="3600" spc="0"/>
            </a:lvl1pPr>
          </a:lstStyle>
          <a:p>
            <a:r>
              <a:rPr lang="en-US"/>
              <a:t>Click to edit Master title style</a:t>
            </a:r>
          </a:p>
        </p:txBody>
      </p:sp>
      <p:sp>
        <p:nvSpPr>
          <p:cNvPr id="2" name="Номер слайда 21">
            <a:extLst>
              <a:ext uri="{FF2B5EF4-FFF2-40B4-BE49-F238E27FC236}">
                <a16:creationId xmlns:a16="http://schemas.microsoft.com/office/drawing/2014/main" id="{5D2F2077-26EE-11BD-BC33-A13F42DDBC3E}"/>
              </a:ext>
            </a:extLst>
          </p:cNvPr>
          <p:cNvSpPr>
            <a:spLocks noGrp="1"/>
          </p:cNvSpPr>
          <p:nvPr>
            <p:ph type="sldNum" sz="quarter" idx="10"/>
          </p:nvPr>
        </p:nvSpPr>
        <p:spPr/>
        <p:txBody>
          <a:bodyPr/>
          <a:lstStyle>
            <a:lvl1pPr>
              <a:defRPr/>
            </a:lvl1pPr>
          </a:lstStyle>
          <a:p>
            <a:pPr>
              <a:defRPr/>
            </a:pPr>
            <a:fld id="{BF30EE17-A6F7-4460-849B-8F0E3C711B67}" type="slidenum">
              <a:rPr lang="en-US"/>
              <a:pPr>
                <a:defRPr/>
              </a:pPr>
              <a:t>‹#›</a:t>
            </a:fld>
            <a:endParaRPr lang="en-US"/>
          </a:p>
        </p:txBody>
      </p:sp>
    </p:spTree>
    <p:extLst>
      <p:ext uri="{BB962C8B-B14F-4D97-AF65-F5344CB8AC3E}">
        <p14:creationId xmlns:p14="http://schemas.microsoft.com/office/powerpoint/2010/main" val="1735451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Title 4"/>
          <p:cNvSpPr>
            <a:spLocks noGrp="1"/>
          </p:cNvSpPr>
          <p:nvPr>
            <p:ph type="title"/>
          </p:nvPr>
        </p:nvSpPr>
        <p:spPr>
          <a:xfrm>
            <a:off x="1866900" y="671005"/>
            <a:ext cx="9753600" cy="745212"/>
          </a:xfrm>
        </p:spPr>
        <p:txBody>
          <a:bodyPr/>
          <a:lstStyle>
            <a:lvl1pPr algn="l">
              <a:defRPr sz="3600" spc="0"/>
            </a:lvl1pPr>
          </a:lstStyle>
          <a:p>
            <a:r>
              <a:rPr lang="en-US"/>
              <a:t>Click to edit Master title style</a:t>
            </a:r>
          </a:p>
        </p:txBody>
      </p:sp>
      <p:sp>
        <p:nvSpPr>
          <p:cNvPr id="4" name="Text Placeholder 10"/>
          <p:cNvSpPr>
            <a:spLocks noGrp="1"/>
          </p:cNvSpPr>
          <p:nvPr>
            <p:ph idx="1"/>
          </p:nvPr>
        </p:nvSpPr>
        <p:spPr>
          <a:xfrm>
            <a:off x="1866900" y="1661159"/>
            <a:ext cx="9753600" cy="475771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Номер слайда 21">
            <a:extLst>
              <a:ext uri="{FF2B5EF4-FFF2-40B4-BE49-F238E27FC236}">
                <a16:creationId xmlns:a16="http://schemas.microsoft.com/office/drawing/2014/main" id="{5F22B578-35FA-2216-74CF-96F40326E696}"/>
              </a:ext>
            </a:extLst>
          </p:cNvPr>
          <p:cNvSpPr>
            <a:spLocks noGrp="1"/>
          </p:cNvSpPr>
          <p:nvPr>
            <p:ph type="sldNum" sz="quarter" idx="10"/>
          </p:nvPr>
        </p:nvSpPr>
        <p:spPr/>
        <p:txBody>
          <a:bodyPr/>
          <a:lstStyle>
            <a:lvl1pPr>
              <a:defRPr/>
            </a:lvl1pPr>
          </a:lstStyle>
          <a:p>
            <a:pPr>
              <a:defRPr/>
            </a:pPr>
            <a:fld id="{DE8F4F65-21D8-47F4-A913-B91775488441}" type="slidenum">
              <a:rPr lang="en-US"/>
              <a:pPr>
                <a:defRPr/>
              </a:pPr>
              <a:t>‹#›</a:t>
            </a:fld>
            <a:endParaRPr lang="en-US"/>
          </a:p>
        </p:txBody>
      </p:sp>
    </p:spTree>
    <p:extLst>
      <p:ext uri="{BB962C8B-B14F-4D97-AF65-F5344CB8AC3E}">
        <p14:creationId xmlns:p14="http://schemas.microsoft.com/office/powerpoint/2010/main" val="1167195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Title 4"/>
          <p:cNvSpPr>
            <a:spLocks noGrp="1"/>
          </p:cNvSpPr>
          <p:nvPr>
            <p:ph type="title"/>
          </p:nvPr>
        </p:nvSpPr>
        <p:spPr>
          <a:xfrm>
            <a:off x="1866900" y="1181100"/>
            <a:ext cx="6972300" cy="1621619"/>
          </a:xfrm>
        </p:spPr>
        <p:txBody>
          <a:bodyPr/>
          <a:lstStyle>
            <a:lvl1pPr>
              <a:defRPr sz="3600"/>
            </a:lvl1pPr>
          </a:lstStyle>
          <a:p>
            <a:r>
              <a:rPr lang="en-US"/>
              <a:t>Click to edit Master title style</a:t>
            </a:r>
          </a:p>
        </p:txBody>
      </p:sp>
      <p:sp>
        <p:nvSpPr>
          <p:cNvPr id="6" name="Picture Placeholder 4"/>
          <p:cNvSpPr>
            <a:spLocks noGrp="1"/>
          </p:cNvSpPr>
          <p:nvPr>
            <p:ph type="pic" sz="quarter" idx="11"/>
          </p:nvPr>
        </p:nvSpPr>
        <p:spPr>
          <a:xfrm>
            <a:off x="990600" y="3927944"/>
            <a:ext cx="11201400" cy="2930056"/>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2" name="Номер слайда 21">
            <a:extLst>
              <a:ext uri="{FF2B5EF4-FFF2-40B4-BE49-F238E27FC236}">
                <a16:creationId xmlns:a16="http://schemas.microsoft.com/office/drawing/2014/main" id="{046FEA6A-E5A4-F9BE-D780-CB543B68B2B3}"/>
              </a:ext>
            </a:extLst>
          </p:cNvPr>
          <p:cNvSpPr>
            <a:spLocks noGrp="1"/>
          </p:cNvSpPr>
          <p:nvPr>
            <p:ph type="sldNum" sz="quarter" idx="12"/>
          </p:nvPr>
        </p:nvSpPr>
        <p:spPr/>
        <p:txBody>
          <a:bodyPr/>
          <a:lstStyle>
            <a:lvl1pPr>
              <a:defRPr/>
            </a:lvl1pPr>
          </a:lstStyle>
          <a:p>
            <a:pPr>
              <a:defRPr/>
            </a:pPr>
            <a:fld id="{9F36F5EB-E559-4B29-9423-27752A959E6F}" type="slidenum">
              <a:rPr lang="en-US"/>
              <a:pPr>
                <a:defRPr/>
              </a:pPr>
              <a:t>‹#›</a:t>
            </a:fld>
            <a:endParaRPr lang="en-US"/>
          </a:p>
        </p:txBody>
      </p:sp>
    </p:spTree>
    <p:extLst>
      <p:ext uri="{BB962C8B-B14F-4D97-AF65-F5344CB8AC3E}">
        <p14:creationId xmlns:p14="http://schemas.microsoft.com/office/powerpoint/2010/main" val="1781242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990600" y="4055602"/>
            <a:ext cx="3748377" cy="2798861"/>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6" name="Picture Placeholder 4"/>
          <p:cNvSpPr>
            <a:spLocks noGrp="1"/>
          </p:cNvSpPr>
          <p:nvPr>
            <p:ph type="pic" sz="quarter" idx="12"/>
          </p:nvPr>
        </p:nvSpPr>
        <p:spPr>
          <a:xfrm>
            <a:off x="4738977" y="4055602"/>
            <a:ext cx="3748377" cy="2798861"/>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7" name="Picture Placeholder 4"/>
          <p:cNvSpPr>
            <a:spLocks noGrp="1"/>
          </p:cNvSpPr>
          <p:nvPr>
            <p:ph type="pic" sz="quarter" idx="13"/>
          </p:nvPr>
        </p:nvSpPr>
        <p:spPr>
          <a:xfrm>
            <a:off x="8487355" y="4055602"/>
            <a:ext cx="3704646" cy="2798861"/>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8" name="Title 4"/>
          <p:cNvSpPr>
            <a:spLocks noGrp="1"/>
          </p:cNvSpPr>
          <p:nvPr>
            <p:ph type="title"/>
          </p:nvPr>
        </p:nvSpPr>
        <p:spPr>
          <a:xfrm>
            <a:off x="1866900" y="441411"/>
            <a:ext cx="9753600" cy="810810"/>
          </a:xfrm>
        </p:spPr>
        <p:txBody>
          <a:bodyPr/>
          <a:lstStyle>
            <a:lvl1pPr>
              <a:defRPr sz="3600" spc="0"/>
            </a:lvl1pPr>
          </a:lstStyle>
          <a:p>
            <a:r>
              <a:rPr lang="en-US"/>
              <a:t>Click to edit Master title style</a:t>
            </a:r>
          </a:p>
        </p:txBody>
      </p:sp>
      <p:sp>
        <p:nvSpPr>
          <p:cNvPr id="9" name="Content Placeholder 2"/>
          <p:cNvSpPr>
            <a:spLocks noGrp="1"/>
          </p:cNvSpPr>
          <p:nvPr>
            <p:ph idx="1"/>
          </p:nvPr>
        </p:nvSpPr>
        <p:spPr>
          <a:xfrm>
            <a:off x="1866900" y="1493520"/>
            <a:ext cx="9753600"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Номер слайда 21">
            <a:extLst>
              <a:ext uri="{FF2B5EF4-FFF2-40B4-BE49-F238E27FC236}">
                <a16:creationId xmlns:a16="http://schemas.microsoft.com/office/drawing/2014/main" id="{5EA2DAC8-1BAE-7612-D03A-AF5FC1735FB8}"/>
              </a:ext>
            </a:extLst>
          </p:cNvPr>
          <p:cNvSpPr>
            <a:spLocks noGrp="1"/>
          </p:cNvSpPr>
          <p:nvPr>
            <p:ph type="sldNum" sz="quarter" idx="14"/>
          </p:nvPr>
        </p:nvSpPr>
        <p:spPr/>
        <p:txBody>
          <a:bodyPr/>
          <a:lstStyle>
            <a:lvl1pPr>
              <a:defRPr/>
            </a:lvl1pPr>
          </a:lstStyle>
          <a:p>
            <a:pPr>
              <a:defRPr/>
            </a:pPr>
            <a:fld id="{D4C20478-C0BF-47B8-A25A-BC9FAC153875}" type="slidenum">
              <a:rPr lang="en-US"/>
              <a:pPr>
                <a:defRPr/>
              </a:pPr>
              <a:t>‹#›</a:t>
            </a:fld>
            <a:endParaRPr lang="en-US"/>
          </a:p>
        </p:txBody>
      </p:sp>
    </p:spTree>
    <p:extLst>
      <p:ext uri="{BB962C8B-B14F-4D97-AF65-F5344CB8AC3E}">
        <p14:creationId xmlns:p14="http://schemas.microsoft.com/office/powerpoint/2010/main" val="3803360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990600" y="1349951"/>
            <a:ext cx="3748377" cy="2798861"/>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6" name="Picture Placeholder 4"/>
          <p:cNvSpPr>
            <a:spLocks noGrp="1"/>
          </p:cNvSpPr>
          <p:nvPr>
            <p:ph type="pic" sz="quarter" idx="12"/>
          </p:nvPr>
        </p:nvSpPr>
        <p:spPr>
          <a:xfrm>
            <a:off x="4738977" y="1349951"/>
            <a:ext cx="3748377" cy="2798861"/>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7" name="Picture Placeholder 4"/>
          <p:cNvSpPr>
            <a:spLocks noGrp="1"/>
          </p:cNvSpPr>
          <p:nvPr>
            <p:ph type="pic" sz="quarter" idx="13"/>
          </p:nvPr>
        </p:nvSpPr>
        <p:spPr>
          <a:xfrm>
            <a:off x="8487355" y="1349951"/>
            <a:ext cx="3704646" cy="2798861"/>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8" name="Title 4"/>
          <p:cNvSpPr>
            <a:spLocks noGrp="1"/>
          </p:cNvSpPr>
          <p:nvPr>
            <p:ph type="title"/>
          </p:nvPr>
        </p:nvSpPr>
        <p:spPr>
          <a:xfrm>
            <a:off x="1866900" y="441411"/>
            <a:ext cx="9753600" cy="810810"/>
          </a:xfrm>
        </p:spPr>
        <p:txBody>
          <a:bodyPr/>
          <a:lstStyle>
            <a:lvl1pPr>
              <a:defRPr sz="3600"/>
            </a:lvl1pPr>
          </a:lstStyle>
          <a:p>
            <a:r>
              <a:rPr lang="en-US"/>
              <a:t>Click to edit Master title style</a:t>
            </a:r>
          </a:p>
        </p:txBody>
      </p:sp>
      <p:sp>
        <p:nvSpPr>
          <p:cNvPr id="9" name="Content Placeholder 2"/>
          <p:cNvSpPr>
            <a:spLocks noGrp="1"/>
          </p:cNvSpPr>
          <p:nvPr>
            <p:ph idx="1"/>
          </p:nvPr>
        </p:nvSpPr>
        <p:spPr>
          <a:xfrm>
            <a:off x="1866900" y="4500542"/>
            <a:ext cx="9753600" cy="20504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Номер слайда 21">
            <a:extLst>
              <a:ext uri="{FF2B5EF4-FFF2-40B4-BE49-F238E27FC236}">
                <a16:creationId xmlns:a16="http://schemas.microsoft.com/office/drawing/2014/main" id="{6600E159-6B96-6F8E-0A39-14C7D1B5409A}"/>
              </a:ext>
            </a:extLst>
          </p:cNvPr>
          <p:cNvSpPr>
            <a:spLocks noGrp="1"/>
          </p:cNvSpPr>
          <p:nvPr>
            <p:ph type="sldNum" sz="quarter" idx="14"/>
          </p:nvPr>
        </p:nvSpPr>
        <p:spPr/>
        <p:txBody>
          <a:bodyPr/>
          <a:lstStyle>
            <a:lvl1pPr>
              <a:defRPr/>
            </a:lvl1pPr>
          </a:lstStyle>
          <a:p>
            <a:pPr>
              <a:defRPr/>
            </a:pPr>
            <a:fld id="{7365B3F7-D670-4883-99B2-19D5BBA236F5}" type="slidenum">
              <a:rPr lang="en-US"/>
              <a:pPr>
                <a:defRPr/>
              </a:pPr>
              <a:t>‹#›</a:t>
            </a:fld>
            <a:endParaRPr lang="en-US"/>
          </a:p>
        </p:txBody>
      </p:sp>
    </p:spTree>
    <p:extLst>
      <p:ext uri="{BB962C8B-B14F-4D97-AF65-F5344CB8AC3E}">
        <p14:creationId xmlns:p14="http://schemas.microsoft.com/office/powerpoint/2010/main" val="3082494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7" name="Picture Placeholder 4"/>
          <p:cNvSpPr>
            <a:spLocks noGrp="1"/>
          </p:cNvSpPr>
          <p:nvPr>
            <p:ph type="pic" sz="quarter" idx="13"/>
          </p:nvPr>
        </p:nvSpPr>
        <p:spPr>
          <a:xfrm>
            <a:off x="7843520" y="0"/>
            <a:ext cx="4348481" cy="685446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8" name="Title 4"/>
          <p:cNvSpPr>
            <a:spLocks noGrp="1"/>
          </p:cNvSpPr>
          <p:nvPr>
            <p:ph type="title"/>
          </p:nvPr>
        </p:nvSpPr>
        <p:spPr>
          <a:xfrm>
            <a:off x="1866900" y="664930"/>
            <a:ext cx="5570220" cy="1387389"/>
          </a:xfrm>
        </p:spPr>
        <p:txBody>
          <a:bodyPr/>
          <a:lstStyle>
            <a:lvl1pPr>
              <a:defRPr sz="3600" spc="0"/>
            </a:lvl1pPr>
          </a:lstStyle>
          <a:p>
            <a:r>
              <a:rPr lang="en-US"/>
              <a:t>Click to edit Master title style</a:t>
            </a:r>
          </a:p>
        </p:txBody>
      </p:sp>
      <p:sp>
        <p:nvSpPr>
          <p:cNvPr id="9" name="Content Placeholder 2"/>
          <p:cNvSpPr>
            <a:spLocks noGrp="1"/>
          </p:cNvSpPr>
          <p:nvPr>
            <p:ph idx="1"/>
          </p:nvPr>
        </p:nvSpPr>
        <p:spPr>
          <a:xfrm>
            <a:off x="1866900" y="2157025"/>
            <a:ext cx="5570220" cy="40507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Номер слайда 21">
            <a:extLst>
              <a:ext uri="{FF2B5EF4-FFF2-40B4-BE49-F238E27FC236}">
                <a16:creationId xmlns:a16="http://schemas.microsoft.com/office/drawing/2014/main" id="{90E78EEB-2C4D-A20C-CAC9-AAD17327008A}"/>
              </a:ext>
            </a:extLst>
          </p:cNvPr>
          <p:cNvSpPr>
            <a:spLocks noGrp="1"/>
          </p:cNvSpPr>
          <p:nvPr>
            <p:ph type="sldNum" sz="quarter" idx="14"/>
          </p:nvPr>
        </p:nvSpPr>
        <p:spPr/>
        <p:txBody>
          <a:bodyPr/>
          <a:lstStyle>
            <a:lvl1pPr>
              <a:defRPr/>
            </a:lvl1pPr>
          </a:lstStyle>
          <a:p>
            <a:pPr>
              <a:defRPr/>
            </a:pPr>
            <a:fld id="{6CD437A3-DE9C-4A0D-8990-2B011B364825}" type="slidenum">
              <a:rPr lang="en-US"/>
              <a:pPr>
                <a:defRPr/>
              </a:pPr>
              <a:t>‹#›</a:t>
            </a:fld>
            <a:endParaRPr lang="en-US"/>
          </a:p>
        </p:txBody>
      </p:sp>
    </p:spTree>
    <p:extLst>
      <p:ext uri="{BB962C8B-B14F-4D97-AF65-F5344CB8AC3E}">
        <p14:creationId xmlns:p14="http://schemas.microsoft.com/office/powerpoint/2010/main" val="1411905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A9DE09-DF1A-BE5F-0D19-1BBDBAA3CEC6}"/>
              </a:ext>
            </a:extLst>
          </p:cNvPr>
          <p:cNvSpPr>
            <a:spLocks noGrp="1"/>
          </p:cNvSpPr>
          <p:nvPr>
            <p:ph type="title"/>
          </p:nvPr>
        </p:nvSpPr>
        <p:spPr>
          <a:xfrm>
            <a:off x="1866900" y="995363"/>
            <a:ext cx="9753600" cy="1487487"/>
          </a:xfrm>
          <a:prstGeom prst="rect">
            <a:avLst/>
          </a:prstGeom>
          <a:effectLst/>
        </p:spPr>
        <p:txBody>
          <a:bodyPr vert="horz" lIns="0" tIns="192024" rIns="0" bIns="0" rtlCol="0" anchor="t" anchorCtr="0">
            <a:noAutofit/>
          </a:bodyPr>
          <a:lstStyle/>
          <a:p>
            <a:r>
              <a:rPr lang="en-US"/>
              <a:t>YOUR TITLE HERE</a:t>
            </a:r>
          </a:p>
        </p:txBody>
      </p:sp>
      <p:sp>
        <p:nvSpPr>
          <p:cNvPr id="6" name="Номер слайда 21">
            <a:extLst>
              <a:ext uri="{FF2B5EF4-FFF2-40B4-BE49-F238E27FC236}">
                <a16:creationId xmlns:a16="http://schemas.microsoft.com/office/drawing/2014/main" id="{B93D9BDA-1057-DEB7-0110-A7BA811D65AD}"/>
              </a:ext>
            </a:extLst>
          </p:cNvPr>
          <p:cNvSpPr>
            <a:spLocks noGrp="1"/>
          </p:cNvSpPr>
          <p:nvPr>
            <p:ph type="sldNum" sz="quarter" idx="4"/>
          </p:nvPr>
        </p:nvSpPr>
        <p:spPr>
          <a:xfrm>
            <a:off x="236538" y="6418263"/>
            <a:ext cx="512762" cy="227012"/>
          </a:xfrm>
          <a:prstGeom prst="rect">
            <a:avLst/>
          </a:prstGeom>
          <a:noFill/>
        </p:spPr>
        <p:txBody>
          <a:bodyPr vert="horz" lIns="0" tIns="0" rIns="0" bIns="0" rtlCol="0" anchor="ctr"/>
          <a:lstStyle>
            <a:lvl1pPr algn="ctr" defTabSz="914330" eaLnBrk="1" fontAlgn="auto" hangingPunct="1">
              <a:spcBef>
                <a:spcPts val="0"/>
              </a:spcBef>
              <a:spcAft>
                <a:spcPts val="0"/>
              </a:spcAft>
              <a:defRPr sz="1000" b="0" i="0">
                <a:solidFill>
                  <a:schemeClr val="tx1">
                    <a:alpha val="70000"/>
                  </a:schemeClr>
                </a:solidFill>
                <a:latin typeface="Arial" panose="020B0604020202020204" pitchFamily="34" charset="0"/>
                <a:ea typeface="Arial" panose="020B0604020202020204" pitchFamily="34" charset="0"/>
                <a:cs typeface="Arial" panose="020B0604020202020204" pitchFamily="34" charset="0"/>
              </a:defRPr>
            </a:lvl1pPr>
          </a:lstStyle>
          <a:p>
            <a:pPr>
              <a:defRPr/>
            </a:pPr>
            <a:fld id="{5AF1FE1F-5D48-4002-A000-B0DF1A011159}" type="slidenum">
              <a:rPr lang="en-US"/>
              <a:pPr>
                <a:defRPr/>
              </a:pPr>
              <a:t>‹#›</a:t>
            </a:fld>
            <a:endParaRPr lang="en-US"/>
          </a:p>
        </p:txBody>
      </p:sp>
      <p:sp>
        <p:nvSpPr>
          <p:cNvPr id="1028" name="Text Placeholder 10">
            <a:extLst>
              <a:ext uri="{FF2B5EF4-FFF2-40B4-BE49-F238E27FC236}">
                <a16:creationId xmlns:a16="http://schemas.microsoft.com/office/drawing/2014/main" id="{292F4533-3B8E-16CD-75C3-9EEA0F12612F}"/>
              </a:ext>
            </a:extLst>
          </p:cNvPr>
          <p:cNvSpPr>
            <a:spLocks noGrp="1" noChangeArrowheads="1"/>
          </p:cNvSpPr>
          <p:nvPr>
            <p:ph type="body" idx="1"/>
          </p:nvPr>
        </p:nvSpPr>
        <p:spPr bwMode="auto">
          <a:xfrm>
            <a:off x="1866900" y="2514600"/>
            <a:ext cx="9753600"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cxnSp>
        <p:nvCxnSpPr>
          <p:cNvPr id="9" name="Straight Connector 8">
            <a:extLst>
              <a:ext uri="{FF2B5EF4-FFF2-40B4-BE49-F238E27FC236}">
                <a16:creationId xmlns:a16="http://schemas.microsoft.com/office/drawing/2014/main" id="{BB488034-6548-D599-426B-C48B46FC5299}"/>
              </a:ext>
            </a:extLst>
          </p:cNvPr>
          <p:cNvCxnSpPr/>
          <p:nvPr userDrawn="1"/>
        </p:nvCxnSpPr>
        <p:spPr>
          <a:xfrm>
            <a:off x="985838" y="0"/>
            <a:ext cx="0" cy="6858000"/>
          </a:xfrm>
          <a:prstGeom prst="line">
            <a:avLst/>
          </a:prstGeom>
          <a:ln>
            <a:solidFill>
              <a:srgbClr val="EE3024"/>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019DB27-669F-6C3C-3DA0-6E2E8DB12F5D}"/>
              </a:ext>
            </a:extLst>
          </p:cNvPr>
          <p:cNvSpPr txBox="1"/>
          <p:nvPr userDrawn="1"/>
        </p:nvSpPr>
        <p:spPr>
          <a:xfrm rot="5400000">
            <a:off x="-2107406" y="2686844"/>
            <a:ext cx="5184775" cy="277813"/>
          </a:xfrm>
          <a:prstGeom prst="rect">
            <a:avLst/>
          </a:prstGeom>
          <a:noFill/>
        </p:spPr>
        <p:txBody>
          <a:bodyPr>
            <a:spAutoFit/>
          </a:bodyPr>
          <a:lstStyle/>
          <a:p>
            <a:pPr defTabSz="914330" eaLnBrk="1" fontAlgn="auto" hangingPunct="1">
              <a:spcBef>
                <a:spcPts val="0"/>
              </a:spcBef>
              <a:spcAft>
                <a:spcPts val="0"/>
              </a:spcAft>
              <a:defRPr/>
            </a:pPr>
            <a:r>
              <a:rPr lang="en-US" sz="1200" spc="300">
                <a:solidFill>
                  <a:srgbClr val="EE3024"/>
                </a:solidFill>
                <a:cs typeface="Arial" panose="020B0604020202020204" pitchFamily="34" charset="0"/>
              </a:rPr>
              <a:t>X   STRATHCLYDE BUSINESS SCHOOL</a:t>
            </a:r>
          </a:p>
        </p:txBody>
      </p:sp>
    </p:spTree>
  </p:cSld>
  <p:clrMap bg1="lt1" tx1="dk1" bg2="lt2" tx2="dk2" accent1="accent1" accent2="accent2" accent3="accent3" accent4="accent4" accent5="accent5" accent6="accent6" hlink="hlink" folHlink="folHlink"/>
  <p:sldLayoutIdLst>
    <p:sldLayoutId id="2147484269" r:id="rId1"/>
    <p:sldLayoutId id="2147484294"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 id="2147484279" r:id="rId12"/>
    <p:sldLayoutId id="2147484280" r:id="rId13"/>
    <p:sldLayoutId id="2147484281" r:id="rId14"/>
    <p:sldLayoutId id="2147484282" r:id="rId15"/>
    <p:sldLayoutId id="2147484283" r:id="rId16"/>
    <p:sldLayoutId id="2147484284" r:id="rId17"/>
    <p:sldLayoutId id="2147484285" r:id="rId18"/>
    <p:sldLayoutId id="2147484286" r:id="rId19"/>
    <p:sldLayoutId id="2147484287" r:id="rId20"/>
    <p:sldLayoutId id="2147484288" r:id="rId21"/>
    <p:sldLayoutId id="2147484289" r:id="rId22"/>
    <p:sldLayoutId id="2147484290" r:id="rId23"/>
    <p:sldLayoutId id="2147484295" r:id="rId24"/>
    <p:sldLayoutId id="2147484291" r:id="rId25"/>
    <p:sldLayoutId id="2147484292" r:id="rId26"/>
    <p:sldLayoutId id="2147484293" r:id="rId27"/>
    <p:sldLayoutId id="2147484296" r:id="rId28"/>
  </p:sldLayoutIdLst>
  <p:hf hdr="0" ftr="0" dt="0"/>
  <p:txStyles>
    <p:titleStyle>
      <a:lvl1pPr algn="l" defTabSz="912813" rtl="0" eaLnBrk="0" fontAlgn="base" hangingPunct="0">
        <a:lnSpc>
          <a:spcPct val="80000"/>
        </a:lnSpc>
        <a:spcBef>
          <a:spcPct val="0"/>
        </a:spcBef>
        <a:spcAft>
          <a:spcPct val="0"/>
        </a:spcAft>
        <a:defRPr sz="4400" kern="1200" spc="-151">
          <a:solidFill>
            <a:schemeClr val="tx1"/>
          </a:solidFill>
          <a:latin typeface="+mj-lt"/>
          <a:ea typeface="+mj-ea"/>
          <a:cs typeface="+mj-cs"/>
        </a:defRPr>
      </a:lvl1pPr>
      <a:lvl2pPr algn="l" defTabSz="912813" rtl="0" eaLnBrk="0" fontAlgn="base" hangingPunct="0">
        <a:lnSpc>
          <a:spcPct val="80000"/>
        </a:lnSpc>
        <a:spcBef>
          <a:spcPct val="0"/>
        </a:spcBef>
        <a:spcAft>
          <a:spcPct val="0"/>
        </a:spcAft>
        <a:defRPr sz="4400">
          <a:solidFill>
            <a:schemeClr val="tx1"/>
          </a:solidFill>
          <a:latin typeface="Arial Black" panose="020B0A04020102020204" pitchFamily="34" charset="0"/>
        </a:defRPr>
      </a:lvl2pPr>
      <a:lvl3pPr algn="l" defTabSz="912813" rtl="0" eaLnBrk="0" fontAlgn="base" hangingPunct="0">
        <a:lnSpc>
          <a:spcPct val="80000"/>
        </a:lnSpc>
        <a:spcBef>
          <a:spcPct val="0"/>
        </a:spcBef>
        <a:spcAft>
          <a:spcPct val="0"/>
        </a:spcAft>
        <a:defRPr sz="4400">
          <a:solidFill>
            <a:schemeClr val="tx1"/>
          </a:solidFill>
          <a:latin typeface="Arial Black" panose="020B0A04020102020204" pitchFamily="34" charset="0"/>
        </a:defRPr>
      </a:lvl3pPr>
      <a:lvl4pPr algn="l" defTabSz="912813" rtl="0" eaLnBrk="0" fontAlgn="base" hangingPunct="0">
        <a:lnSpc>
          <a:spcPct val="80000"/>
        </a:lnSpc>
        <a:spcBef>
          <a:spcPct val="0"/>
        </a:spcBef>
        <a:spcAft>
          <a:spcPct val="0"/>
        </a:spcAft>
        <a:defRPr sz="4400">
          <a:solidFill>
            <a:schemeClr val="tx1"/>
          </a:solidFill>
          <a:latin typeface="Arial Black" panose="020B0A04020102020204" pitchFamily="34" charset="0"/>
        </a:defRPr>
      </a:lvl4pPr>
      <a:lvl5pPr algn="l" defTabSz="912813" rtl="0" eaLnBrk="0" fontAlgn="base" hangingPunct="0">
        <a:lnSpc>
          <a:spcPct val="80000"/>
        </a:lnSpc>
        <a:spcBef>
          <a:spcPct val="0"/>
        </a:spcBef>
        <a:spcAft>
          <a:spcPct val="0"/>
        </a:spcAft>
        <a:defRPr sz="4400">
          <a:solidFill>
            <a:schemeClr val="tx1"/>
          </a:solidFill>
          <a:latin typeface="Arial Black" panose="020B0A04020102020204" pitchFamily="34" charset="0"/>
        </a:defRPr>
      </a:lvl5pPr>
      <a:lvl6pPr marL="457200" algn="l" defTabSz="912813" rtl="0" fontAlgn="base">
        <a:lnSpc>
          <a:spcPct val="80000"/>
        </a:lnSpc>
        <a:spcBef>
          <a:spcPct val="0"/>
        </a:spcBef>
        <a:spcAft>
          <a:spcPct val="0"/>
        </a:spcAft>
        <a:defRPr sz="4400">
          <a:solidFill>
            <a:schemeClr val="tx1"/>
          </a:solidFill>
          <a:latin typeface="Arial Black" panose="020B0A04020102020204" pitchFamily="34" charset="0"/>
        </a:defRPr>
      </a:lvl6pPr>
      <a:lvl7pPr marL="914400" algn="l" defTabSz="912813" rtl="0" fontAlgn="base">
        <a:lnSpc>
          <a:spcPct val="80000"/>
        </a:lnSpc>
        <a:spcBef>
          <a:spcPct val="0"/>
        </a:spcBef>
        <a:spcAft>
          <a:spcPct val="0"/>
        </a:spcAft>
        <a:defRPr sz="4400">
          <a:solidFill>
            <a:schemeClr val="tx1"/>
          </a:solidFill>
          <a:latin typeface="Arial Black" panose="020B0A04020102020204" pitchFamily="34" charset="0"/>
        </a:defRPr>
      </a:lvl7pPr>
      <a:lvl8pPr marL="1371600" algn="l" defTabSz="912813" rtl="0" fontAlgn="base">
        <a:lnSpc>
          <a:spcPct val="80000"/>
        </a:lnSpc>
        <a:spcBef>
          <a:spcPct val="0"/>
        </a:spcBef>
        <a:spcAft>
          <a:spcPct val="0"/>
        </a:spcAft>
        <a:defRPr sz="4400">
          <a:solidFill>
            <a:schemeClr val="tx1"/>
          </a:solidFill>
          <a:latin typeface="Arial Black" panose="020B0A04020102020204" pitchFamily="34" charset="0"/>
        </a:defRPr>
      </a:lvl8pPr>
      <a:lvl9pPr marL="1828800" algn="l" defTabSz="912813" rtl="0" fontAlgn="base">
        <a:lnSpc>
          <a:spcPct val="80000"/>
        </a:lnSpc>
        <a:spcBef>
          <a:spcPct val="0"/>
        </a:spcBef>
        <a:spcAft>
          <a:spcPct val="0"/>
        </a:spcAft>
        <a:defRPr sz="4400">
          <a:solidFill>
            <a:schemeClr val="tx1"/>
          </a:solidFill>
          <a:latin typeface="Arial Black" panose="020B0A04020102020204" pitchFamily="34" charset="0"/>
        </a:defRPr>
      </a:lvl9pPr>
    </p:titleStyle>
    <p:bodyStyle>
      <a:lvl1pPr algn="l" defTabSz="912813" rtl="0" eaLnBrk="0" fontAlgn="base" hangingPunct="0">
        <a:lnSpc>
          <a:spcPct val="120000"/>
        </a:lnSpc>
        <a:spcBef>
          <a:spcPts val="1000"/>
        </a:spcBef>
        <a:spcAft>
          <a:spcPct val="0"/>
        </a:spcAft>
        <a:buClr>
          <a:srgbClr val="0177AD"/>
        </a:buClr>
        <a:buFont typeface="Wingdings" panose="05000000000000000000" pitchFamily="2" charset="2"/>
        <a:defRPr sz="2800" kern="1200">
          <a:solidFill>
            <a:schemeClr val="tx1"/>
          </a:solidFill>
          <a:latin typeface="+mn-lt"/>
          <a:ea typeface="+mn-ea"/>
          <a:cs typeface="+mn-cs"/>
        </a:defRPr>
      </a:lvl1pPr>
      <a:lvl2pPr algn="l" defTabSz="912813" rtl="0" eaLnBrk="0" fontAlgn="base" hangingPunct="0">
        <a:lnSpc>
          <a:spcPct val="120000"/>
        </a:lnSpc>
        <a:spcBef>
          <a:spcPts val="500"/>
        </a:spcBef>
        <a:spcAft>
          <a:spcPct val="0"/>
        </a:spcAft>
        <a:buClr>
          <a:srgbClr val="0177AD"/>
        </a:buClr>
        <a:buFont typeface="Wingdings" panose="05000000000000000000" pitchFamily="2" charset="2"/>
        <a:defRPr kern="1200">
          <a:solidFill>
            <a:schemeClr val="tx1"/>
          </a:solidFill>
          <a:latin typeface="+mn-lt"/>
          <a:ea typeface="+mn-ea"/>
          <a:cs typeface="+mn-cs"/>
        </a:defRPr>
      </a:lvl2pPr>
      <a:lvl3pPr algn="l" defTabSz="912813" rtl="0" eaLnBrk="0" fontAlgn="base" hangingPunct="0">
        <a:lnSpc>
          <a:spcPct val="120000"/>
        </a:lnSpc>
        <a:spcBef>
          <a:spcPts val="500"/>
        </a:spcBef>
        <a:spcAft>
          <a:spcPct val="0"/>
        </a:spcAft>
        <a:buClr>
          <a:srgbClr val="0177AD"/>
        </a:buClr>
        <a:buFont typeface="Wingdings" panose="05000000000000000000" pitchFamily="2" charset="2"/>
        <a:defRPr sz="1200" kern="1200">
          <a:solidFill>
            <a:schemeClr val="tx1"/>
          </a:solidFill>
          <a:latin typeface="+mn-lt"/>
          <a:ea typeface="+mn-ea"/>
          <a:cs typeface="+mn-cs"/>
        </a:defRPr>
      </a:lvl3pPr>
      <a:lvl4pPr algn="l" defTabSz="912813" rtl="0" eaLnBrk="0" fontAlgn="base" hangingPunct="0">
        <a:lnSpc>
          <a:spcPct val="120000"/>
        </a:lnSpc>
        <a:spcBef>
          <a:spcPts val="500"/>
        </a:spcBef>
        <a:spcAft>
          <a:spcPct val="0"/>
        </a:spcAft>
        <a:buClr>
          <a:srgbClr val="0177AD"/>
        </a:buClr>
        <a:buFont typeface="Wingdings" panose="05000000000000000000" pitchFamily="2" charset="2"/>
        <a:defRPr sz="1000" kern="1200">
          <a:solidFill>
            <a:srgbClr val="2B2B2B"/>
          </a:solidFill>
          <a:latin typeface="+mn-lt"/>
          <a:ea typeface="+mn-ea"/>
          <a:cs typeface="+mn-cs"/>
        </a:defRPr>
      </a:lvl4pPr>
      <a:lvl5pPr algn="l" defTabSz="912813" rtl="0" eaLnBrk="0" fontAlgn="base" hangingPunct="0">
        <a:lnSpc>
          <a:spcPct val="120000"/>
        </a:lnSpc>
        <a:spcBef>
          <a:spcPts val="500"/>
        </a:spcBef>
        <a:spcAft>
          <a:spcPct val="0"/>
        </a:spcAft>
        <a:buClr>
          <a:srgbClr val="0177AD"/>
        </a:buClr>
        <a:buFont typeface="Wingdings" panose="05000000000000000000" pitchFamily="2" charset="2"/>
        <a:defRPr sz="1000" kern="1200">
          <a:solidFill>
            <a:srgbClr val="2B2B2B"/>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mailto:adam.whitworth@strath.ac.u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hyperlink" Target="https://www.employment-studies.co.uk/resource/health-led-trials-impact-evaluation-reports"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Placeholder 5">
            <a:extLst>
              <a:ext uri="{FF2B5EF4-FFF2-40B4-BE49-F238E27FC236}">
                <a16:creationId xmlns:a16="http://schemas.microsoft.com/office/drawing/2014/main" id="{DF917602-B98A-E449-F82C-7BE3E935A4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1" t="7401" r="2" b="17357"/>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D805DA94-BA7F-2B14-5332-C4782976AA1F}"/>
              </a:ext>
            </a:extLst>
          </p:cNvPr>
          <p:cNvSpPr/>
          <p:nvPr/>
        </p:nvSpPr>
        <p:spPr>
          <a:xfrm>
            <a:off x="-25401" y="-113290"/>
            <a:ext cx="12217401" cy="6971289"/>
          </a:xfrm>
          <a:prstGeom prst="rect">
            <a:avLst/>
          </a:prstGeom>
          <a:solidFill>
            <a:srgbClr val="EE302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0" eaLnBrk="1" fontAlgn="auto" hangingPunct="1">
              <a:spcBef>
                <a:spcPts val="0"/>
              </a:spcBef>
              <a:spcAft>
                <a:spcPts val="0"/>
              </a:spcAft>
              <a:defRPr/>
            </a:pPr>
            <a:endParaRPr lang="en-US" sz="1600" dirty="0"/>
          </a:p>
        </p:txBody>
      </p:sp>
      <p:sp>
        <p:nvSpPr>
          <p:cNvPr id="2" name="Slide Number Placeholder 1">
            <a:extLst>
              <a:ext uri="{FF2B5EF4-FFF2-40B4-BE49-F238E27FC236}">
                <a16:creationId xmlns:a16="http://schemas.microsoft.com/office/drawing/2014/main" id="{6404C796-798F-D76E-B8E8-9C97091612C5}"/>
              </a:ext>
            </a:extLst>
          </p:cNvPr>
          <p:cNvSpPr>
            <a:spLocks noGrp="1"/>
          </p:cNvSpPr>
          <p:nvPr>
            <p:ph type="sldNum" sz="quarter" idx="10"/>
          </p:nvPr>
        </p:nvSpPr>
        <p:spPr>
          <a:xfrm>
            <a:off x="235873" y="6418877"/>
            <a:ext cx="513735" cy="227164"/>
          </a:xfrm>
        </p:spPr>
        <p:txBody>
          <a:bodyPr/>
          <a:lstStyle/>
          <a:p>
            <a:pPr>
              <a:defRPr/>
            </a:pPr>
            <a:fld id="{182E4C72-2392-4D41-9E12-5670EF9F7359}" type="slidenum">
              <a:rPr lang="en-US">
                <a:solidFill>
                  <a:schemeClr val="bg1">
                    <a:alpha val="70000"/>
                  </a:schemeClr>
                </a:solidFill>
              </a:rPr>
              <a:pPr>
                <a:defRPr/>
              </a:pPr>
              <a:t>1</a:t>
            </a:fld>
            <a:endParaRPr lang="en-US">
              <a:solidFill>
                <a:schemeClr val="bg1">
                  <a:alpha val="70000"/>
                </a:schemeClr>
              </a:solidFill>
            </a:endParaRPr>
          </a:p>
        </p:txBody>
      </p:sp>
      <p:cxnSp>
        <p:nvCxnSpPr>
          <p:cNvPr id="7" name="Straight Connector 6">
            <a:extLst>
              <a:ext uri="{FF2B5EF4-FFF2-40B4-BE49-F238E27FC236}">
                <a16:creationId xmlns:a16="http://schemas.microsoft.com/office/drawing/2014/main" id="{415A7D0A-74E3-AE71-E925-8F1BA3483C73}"/>
              </a:ext>
            </a:extLst>
          </p:cNvPr>
          <p:cNvCxnSpPr/>
          <p:nvPr/>
        </p:nvCxnSpPr>
        <p:spPr>
          <a:xfrm>
            <a:off x="985838" y="0"/>
            <a:ext cx="0" cy="685800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1368D53-8CF0-2A80-A4D7-3D79681C3200}"/>
              </a:ext>
            </a:extLst>
          </p:cNvPr>
          <p:cNvSpPr txBox="1"/>
          <p:nvPr/>
        </p:nvSpPr>
        <p:spPr>
          <a:xfrm rot="5400000">
            <a:off x="-2107406" y="2686844"/>
            <a:ext cx="5184775" cy="277813"/>
          </a:xfrm>
          <a:prstGeom prst="rect">
            <a:avLst/>
          </a:prstGeom>
          <a:noFill/>
        </p:spPr>
        <p:txBody>
          <a:bodyPr>
            <a:spAutoFit/>
          </a:bodyPr>
          <a:lstStyle/>
          <a:p>
            <a:pPr defTabSz="914330" eaLnBrk="1" fontAlgn="auto" hangingPunct="1">
              <a:spcBef>
                <a:spcPts val="0"/>
              </a:spcBef>
              <a:spcAft>
                <a:spcPts val="0"/>
              </a:spcAft>
              <a:defRPr/>
            </a:pPr>
            <a:r>
              <a:rPr lang="en-US" sz="1200" spc="300">
                <a:solidFill>
                  <a:schemeClr val="bg1"/>
                </a:solidFill>
                <a:latin typeface="Montserrat" pitchFamily="2" charset="77"/>
              </a:rPr>
              <a:t>X</a:t>
            </a:r>
            <a:r>
              <a:rPr lang="en-US" sz="1200" spc="300">
                <a:latin typeface="+mn-lt"/>
              </a:rPr>
              <a:t>  </a:t>
            </a:r>
            <a:r>
              <a:rPr lang="en-US" sz="1200" spc="300">
                <a:solidFill>
                  <a:schemeClr val="bg1"/>
                </a:solidFill>
                <a:latin typeface="+mn-lt"/>
              </a:rPr>
              <a:t> THE PLACE OF USEFUL LEARNING</a:t>
            </a:r>
          </a:p>
        </p:txBody>
      </p:sp>
      <p:pic>
        <p:nvPicPr>
          <p:cNvPr id="7175" name="Picture 14">
            <a:extLst>
              <a:ext uri="{FF2B5EF4-FFF2-40B4-BE49-F238E27FC236}">
                <a16:creationId xmlns:a16="http://schemas.microsoft.com/office/drawing/2014/main" id="{9016D83D-5C93-B620-3233-3D9F4EBCE0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7187" y="548482"/>
            <a:ext cx="2065337"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2">
            <a:extLst>
              <a:ext uri="{FF2B5EF4-FFF2-40B4-BE49-F238E27FC236}">
                <a16:creationId xmlns:a16="http://schemas.microsoft.com/office/drawing/2014/main" id="{CCB0D410-EA5D-F992-2D5B-C28B76A349BC}"/>
              </a:ext>
            </a:extLst>
          </p:cNvPr>
          <p:cNvSpPr txBox="1">
            <a:spLocks/>
          </p:cNvSpPr>
          <p:nvPr/>
        </p:nvSpPr>
        <p:spPr>
          <a:xfrm>
            <a:off x="1088505" y="900146"/>
            <a:ext cx="9052069" cy="3863424"/>
          </a:xfrm>
          <a:prstGeom prst="rect">
            <a:avLst/>
          </a:prstGeom>
          <a:ln>
            <a:noFill/>
          </a:ln>
          <a:effectLst/>
        </p:spPr>
        <p:txBody>
          <a:bodyPr lIns="0" tIns="192024" rIns="0" bIns="0"/>
          <a:lstStyle>
            <a:lvl1pPr algn="l" defTabSz="914318" rtl="0" eaLnBrk="1" latinLnBrk="0" hangingPunct="1">
              <a:lnSpc>
                <a:spcPct val="80000"/>
              </a:lnSpc>
              <a:spcBef>
                <a:spcPct val="0"/>
              </a:spcBef>
              <a:buNone/>
              <a:defRPr sz="4400" kern="1200" spc="-151" baseline="0">
                <a:solidFill>
                  <a:schemeClr val="tx1"/>
                </a:solidFill>
                <a:latin typeface="+mj-lt"/>
                <a:ea typeface="+mj-ea"/>
                <a:cs typeface="+mj-cs"/>
              </a:defRPr>
            </a:lvl1pPr>
          </a:lstStyle>
          <a:p>
            <a:pPr fontAlgn="auto">
              <a:spcAft>
                <a:spcPts val="0"/>
              </a:spcAft>
              <a:defRPr/>
            </a:pPr>
            <a:r>
              <a:rPr lang="en-US" sz="2400" spc="0">
                <a:ln w="22225">
                  <a:solidFill>
                    <a:schemeClr val="bg2"/>
                  </a:solidFill>
                </a:ln>
                <a:noFill/>
              </a:rPr>
              <a:t>Individual Placement </a:t>
            </a:r>
            <a:r>
              <a:rPr lang="en-US" sz="2400" spc="0" dirty="0">
                <a:ln w="22225">
                  <a:solidFill>
                    <a:schemeClr val="bg2"/>
                  </a:solidFill>
                </a:ln>
                <a:noFill/>
              </a:rPr>
              <a:t>and Support </a:t>
            </a:r>
          </a:p>
          <a:p>
            <a:pPr fontAlgn="auto">
              <a:spcAft>
                <a:spcPts val="0"/>
              </a:spcAft>
              <a:defRPr/>
            </a:pPr>
            <a:r>
              <a:rPr lang="en-US" sz="2400" spc="0" dirty="0">
                <a:ln w="22225">
                  <a:solidFill>
                    <a:schemeClr val="bg2"/>
                  </a:solidFill>
                </a:ln>
                <a:noFill/>
              </a:rPr>
              <a:t>beyond severe mental illness (IPS beyond SMI):</a:t>
            </a:r>
          </a:p>
          <a:p>
            <a:pPr fontAlgn="auto">
              <a:spcAft>
                <a:spcPts val="0"/>
              </a:spcAft>
              <a:defRPr/>
            </a:pPr>
            <a:endParaRPr lang="en-US" sz="2400" spc="0" dirty="0">
              <a:ln w="22225">
                <a:solidFill>
                  <a:schemeClr val="bg2"/>
                </a:solidFill>
              </a:ln>
              <a:noFill/>
            </a:endParaRPr>
          </a:p>
          <a:p>
            <a:pPr fontAlgn="auto">
              <a:spcAft>
                <a:spcPts val="0"/>
              </a:spcAft>
              <a:defRPr/>
            </a:pPr>
            <a:r>
              <a:rPr lang="en-US" sz="2400" spc="0" dirty="0">
                <a:ln w="22225">
                  <a:solidFill>
                    <a:schemeClr val="bg2"/>
                  </a:solidFill>
                </a:ln>
                <a:noFill/>
              </a:rPr>
              <a:t>An overview review of the quantitative evidence around vocational outcomes and impacts</a:t>
            </a:r>
          </a:p>
          <a:p>
            <a:pPr fontAlgn="auto">
              <a:spcAft>
                <a:spcPts val="0"/>
              </a:spcAft>
              <a:defRPr/>
            </a:pPr>
            <a:endParaRPr lang="en-US" sz="2400" spc="0" dirty="0">
              <a:ln w="22225">
                <a:solidFill>
                  <a:schemeClr val="bg2"/>
                </a:solidFill>
              </a:ln>
              <a:noFill/>
            </a:endParaRPr>
          </a:p>
          <a:p>
            <a:pPr fontAlgn="auto">
              <a:spcAft>
                <a:spcPts val="0"/>
              </a:spcAft>
              <a:defRPr/>
            </a:pPr>
            <a:endParaRPr lang="en-US" sz="2400" spc="0" dirty="0">
              <a:ln w="22225">
                <a:solidFill>
                  <a:schemeClr val="bg2"/>
                </a:solidFill>
              </a:ln>
              <a:noFill/>
            </a:endParaRPr>
          </a:p>
          <a:p>
            <a:pPr fontAlgn="auto">
              <a:spcAft>
                <a:spcPts val="0"/>
              </a:spcAft>
              <a:defRPr/>
            </a:pPr>
            <a:endParaRPr lang="en-US" sz="2400" spc="0" dirty="0">
              <a:ln w="22225">
                <a:solidFill>
                  <a:schemeClr val="bg2"/>
                </a:solidFill>
              </a:ln>
              <a:noFill/>
            </a:endParaRPr>
          </a:p>
          <a:p>
            <a:pPr fontAlgn="auto">
              <a:spcAft>
                <a:spcPts val="0"/>
              </a:spcAft>
              <a:defRPr/>
            </a:pPr>
            <a:endParaRPr lang="en-US" sz="2400" spc="0" dirty="0">
              <a:ln w="22225">
                <a:solidFill>
                  <a:schemeClr val="bg2"/>
                </a:solidFill>
              </a:ln>
              <a:noFill/>
            </a:endParaRPr>
          </a:p>
          <a:p>
            <a:pPr fontAlgn="auto">
              <a:spcAft>
                <a:spcPts val="0"/>
              </a:spcAft>
              <a:defRPr/>
            </a:pPr>
            <a:r>
              <a:rPr lang="en-US" sz="1600" spc="0" dirty="0">
                <a:ln w="22225">
                  <a:solidFill>
                    <a:schemeClr val="bg2"/>
                  </a:solidFill>
                </a:ln>
                <a:noFill/>
              </a:rPr>
              <a:t>Prof Adam Whitworth</a:t>
            </a:r>
          </a:p>
          <a:p>
            <a:pPr fontAlgn="auto">
              <a:spcAft>
                <a:spcPts val="0"/>
              </a:spcAft>
              <a:defRPr/>
            </a:pPr>
            <a:r>
              <a:rPr lang="en-US" sz="1600" spc="0" dirty="0">
                <a:ln w="22225">
                  <a:solidFill>
                    <a:schemeClr val="bg2"/>
                  </a:solidFill>
                </a:ln>
                <a:noFill/>
              </a:rPr>
              <a:t>Scottish Centre for Employment Research</a:t>
            </a:r>
          </a:p>
          <a:p>
            <a:pPr fontAlgn="auto">
              <a:spcAft>
                <a:spcPts val="0"/>
              </a:spcAft>
              <a:defRPr/>
            </a:pPr>
            <a:r>
              <a:rPr lang="en-US" sz="1600" spc="0" dirty="0">
                <a:ln w="22225">
                  <a:solidFill>
                    <a:schemeClr val="bg2"/>
                  </a:solidFill>
                </a:ln>
                <a:noFill/>
              </a:rPr>
              <a:t>Strathclyde Business School</a:t>
            </a:r>
          </a:p>
          <a:p>
            <a:pPr fontAlgn="auto">
              <a:spcAft>
                <a:spcPts val="0"/>
              </a:spcAft>
              <a:defRPr/>
            </a:pPr>
            <a:r>
              <a:rPr lang="en-US" sz="1600" spc="0" dirty="0">
                <a:ln w="22225">
                  <a:solidFill>
                    <a:schemeClr val="bg2"/>
                  </a:solidFill>
                </a:ln>
                <a:noFill/>
              </a:rPr>
              <a:t>University of Strathclyde </a:t>
            </a:r>
          </a:p>
          <a:p>
            <a:pPr fontAlgn="auto">
              <a:spcAft>
                <a:spcPts val="0"/>
              </a:spcAft>
              <a:defRPr/>
            </a:pPr>
            <a:r>
              <a:rPr lang="en-US" sz="1600" spc="0" dirty="0">
                <a:ln w="22225">
                  <a:solidFill>
                    <a:schemeClr val="bg2"/>
                  </a:solidFill>
                </a:ln>
                <a:noFill/>
                <a:hlinkClick r:id="rId4"/>
              </a:rPr>
              <a:t>adam.whitworth@strath.ac.uk</a:t>
            </a:r>
            <a:endParaRPr lang="en-US" sz="1600" spc="0" dirty="0">
              <a:ln w="22225">
                <a:solidFill>
                  <a:schemeClr val="bg2"/>
                </a:solidFill>
              </a:ln>
              <a:noFill/>
            </a:endParaRPr>
          </a:p>
          <a:p>
            <a:pPr fontAlgn="auto">
              <a:spcAft>
                <a:spcPts val="0"/>
              </a:spcAft>
              <a:defRPr/>
            </a:pPr>
            <a:endParaRPr lang="en-US" sz="2400" spc="0" dirty="0">
              <a:ln w="22225">
                <a:solidFill>
                  <a:schemeClr val="bg2"/>
                </a:solidFill>
              </a:ln>
              <a:noFill/>
            </a:endParaRPr>
          </a:p>
          <a:p>
            <a:pPr fontAlgn="auto">
              <a:spcAft>
                <a:spcPts val="0"/>
              </a:spcAft>
              <a:defRPr/>
            </a:pPr>
            <a:endParaRPr lang="en-US" sz="2400" spc="0" dirty="0">
              <a:ln w="22225">
                <a:solidFill>
                  <a:schemeClr val="bg2"/>
                </a:solidFill>
              </a:ln>
              <a:noFill/>
            </a:endParaRPr>
          </a:p>
          <a:p>
            <a:pPr fontAlgn="auto">
              <a:spcAft>
                <a:spcPts val="0"/>
              </a:spcAft>
              <a:defRPr/>
            </a:pPr>
            <a:endParaRPr lang="en-US" sz="2400" spc="0" dirty="0">
              <a:ln w="22225">
                <a:solidFill>
                  <a:schemeClr val="bg2"/>
                </a:solidFill>
              </a:ln>
              <a:noFill/>
            </a:endParaRPr>
          </a:p>
          <a:p>
            <a:pPr fontAlgn="auto">
              <a:spcAft>
                <a:spcPts val="0"/>
              </a:spcAft>
              <a:defRPr/>
            </a:pPr>
            <a:endParaRPr lang="en-US" sz="2400" spc="0" dirty="0">
              <a:ln w="22225">
                <a:solidFill>
                  <a:schemeClr val="bg2"/>
                </a:solidFill>
              </a:ln>
              <a:noFill/>
            </a:endParaRPr>
          </a:p>
          <a:p>
            <a:pPr fontAlgn="auto">
              <a:spcAft>
                <a:spcPts val="0"/>
              </a:spcAft>
              <a:defRPr/>
            </a:pPr>
            <a:endParaRPr lang="en-US" sz="2400" spc="0" dirty="0">
              <a:ln w="22225">
                <a:solidFill>
                  <a:schemeClr val="bg2"/>
                </a:solidFill>
              </a:ln>
              <a:noFill/>
            </a:endParaRPr>
          </a:p>
          <a:p>
            <a:pPr fontAlgn="auto">
              <a:spcAft>
                <a:spcPts val="0"/>
              </a:spcAft>
              <a:defRPr/>
            </a:pPr>
            <a:endParaRPr lang="en-US" sz="2400" spc="0" dirty="0">
              <a:ln w="22225">
                <a:solidFill>
                  <a:schemeClr val="bg2"/>
                </a:solidFill>
              </a:ln>
              <a:noFill/>
            </a:endParaRPr>
          </a:p>
          <a:p>
            <a:pPr fontAlgn="auto">
              <a:spcAft>
                <a:spcPts val="0"/>
              </a:spcAft>
              <a:defRPr/>
            </a:pPr>
            <a:endParaRPr lang="en-US" sz="2400" spc="0" dirty="0">
              <a:ln w="22225">
                <a:solidFill>
                  <a:schemeClr val="bg2"/>
                </a:solidFill>
              </a:ln>
              <a:noFill/>
            </a:endParaRPr>
          </a:p>
          <a:p>
            <a:pPr fontAlgn="auto">
              <a:spcAft>
                <a:spcPts val="0"/>
              </a:spcAft>
              <a:defRPr/>
            </a:pPr>
            <a:endParaRPr lang="en-US" sz="2400" spc="0" dirty="0">
              <a:ln w="22225">
                <a:solidFill>
                  <a:schemeClr val="bg2"/>
                </a:solidFill>
              </a:ln>
              <a:noFill/>
            </a:endParaRPr>
          </a:p>
          <a:p>
            <a:pPr fontAlgn="auto">
              <a:spcAft>
                <a:spcPts val="0"/>
              </a:spcAft>
              <a:defRPr/>
            </a:pPr>
            <a:endParaRPr lang="en-US" sz="2400" spc="0" dirty="0">
              <a:ln w="22225">
                <a:solidFill>
                  <a:srgbClr val="FFFFFF"/>
                </a:solidFill>
              </a:ln>
            </a:endParaRPr>
          </a:p>
        </p:txBody>
      </p:sp>
      <p:pic>
        <p:nvPicPr>
          <p:cNvPr id="7177" name="Picture 2">
            <a:extLst>
              <a:ext uri="{FF2B5EF4-FFF2-40B4-BE49-F238E27FC236}">
                <a16:creationId xmlns:a16="http://schemas.microsoft.com/office/drawing/2014/main" id="{8962BBA8-F637-C54E-5244-4CE7124B75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9850" y="5783263"/>
            <a:ext cx="41878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EE9C8-D3BF-C07B-A9E6-E0653DD2C286}"/>
              </a:ext>
            </a:extLst>
          </p:cNvPr>
          <p:cNvSpPr>
            <a:spLocks noGrp="1"/>
          </p:cNvSpPr>
          <p:nvPr>
            <p:ph type="title"/>
          </p:nvPr>
        </p:nvSpPr>
        <p:spPr>
          <a:xfrm>
            <a:off x="1599772" y="255625"/>
            <a:ext cx="9753600" cy="771792"/>
          </a:xfrm>
        </p:spPr>
        <p:txBody>
          <a:bodyPr/>
          <a:lstStyle/>
          <a:p>
            <a:r>
              <a:rPr lang="en-GB" dirty="0"/>
              <a:t>Risk of bias assessment</a:t>
            </a:r>
          </a:p>
        </p:txBody>
      </p:sp>
      <p:sp>
        <p:nvSpPr>
          <p:cNvPr id="4" name="Slide Number Placeholder 3">
            <a:extLst>
              <a:ext uri="{FF2B5EF4-FFF2-40B4-BE49-F238E27FC236}">
                <a16:creationId xmlns:a16="http://schemas.microsoft.com/office/drawing/2014/main" id="{45CFF58B-6E7D-00EC-F414-AFFA96FB69BB}"/>
              </a:ext>
            </a:extLst>
          </p:cNvPr>
          <p:cNvSpPr>
            <a:spLocks noGrp="1"/>
          </p:cNvSpPr>
          <p:nvPr>
            <p:ph type="sldNum" sz="quarter" idx="12"/>
          </p:nvPr>
        </p:nvSpPr>
        <p:spPr/>
        <p:txBody>
          <a:bodyPr/>
          <a:lstStyle/>
          <a:p>
            <a:pPr>
              <a:defRPr/>
            </a:pPr>
            <a:fld id="{C083B62B-A7B9-4FDF-B7F9-F1895AEA2DA7}" type="slidenum">
              <a:rPr lang="en-US" smtClean="0"/>
              <a:pPr>
                <a:defRPr/>
              </a:pPr>
              <a:t>10</a:t>
            </a:fld>
            <a:endParaRPr lang="en-US"/>
          </a:p>
        </p:txBody>
      </p:sp>
      <p:graphicFrame>
        <p:nvGraphicFramePr>
          <p:cNvPr id="5" name="Table 4">
            <a:extLst>
              <a:ext uri="{FF2B5EF4-FFF2-40B4-BE49-F238E27FC236}">
                <a16:creationId xmlns:a16="http://schemas.microsoft.com/office/drawing/2014/main" id="{F5F4AAEF-B167-5602-91E9-6DE5E820F1FF}"/>
              </a:ext>
            </a:extLst>
          </p:cNvPr>
          <p:cNvGraphicFramePr>
            <a:graphicFrameLocks noGrp="1"/>
          </p:cNvGraphicFramePr>
          <p:nvPr>
            <p:extLst>
              <p:ext uri="{D42A27DB-BD31-4B8C-83A1-F6EECF244321}">
                <p14:modId xmlns:p14="http://schemas.microsoft.com/office/powerpoint/2010/main" val="3092490686"/>
              </p:ext>
            </p:extLst>
          </p:nvPr>
        </p:nvGraphicFramePr>
        <p:xfrm>
          <a:off x="1599772" y="1535881"/>
          <a:ext cx="9753600" cy="3954598"/>
        </p:xfrm>
        <a:graphic>
          <a:graphicData uri="http://schemas.openxmlformats.org/drawingml/2006/table">
            <a:tbl>
              <a:tblPr firstRow="1" firstCol="1" bandRow="1">
                <a:tableStyleId>{5C22544A-7EE6-4342-B048-85BDC9FD1C3A}</a:tableStyleId>
              </a:tblPr>
              <a:tblGrid>
                <a:gridCol w="1954621">
                  <a:extLst>
                    <a:ext uri="{9D8B030D-6E8A-4147-A177-3AD203B41FA5}">
                      <a16:colId xmlns:a16="http://schemas.microsoft.com/office/drawing/2014/main" val="2028240001"/>
                    </a:ext>
                  </a:extLst>
                </a:gridCol>
                <a:gridCol w="1568379">
                  <a:extLst>
                    <a:ext uri="{9D8B030D-6E8A-4147-A177-3AD203B41FA5}">
                      <a16:colId xmlns:a16="http://schemas.microsoft.com/office/drawing/2014/main" val="3092718944"/>
                    </a:ext>
                  </a:extLst>
                </a:gridCol>
                <a:gridCol w="1531315">
                  <a:extLst>
                    <a:ext uri="{9D8B030D-6E8A-4147-A177-3AD203B41FA5}">
                      <a16:colId xmlns:a16="http://schemas.microsoft.com/office/drawing/2014/main" val="1207028929"/>
                    </a:ext>
                  </a:extLst>
                </a:gridCol>
                <a:gridCol w="1213348">
                  <a:extLst>
                    <a:ext uri="{9D8B030D-6E8A-4147-A177-3AD203B41FA5}">
                      <a16:colId xmlns:a16="http://schemas.microsoft.com/office/drawing/2014/main" val="2636302855"/>
                    </a:ext>
                  </a:extLst>
                </a:gridCol>
                <a:gridCol w="1367455">
                  <a:extLst>
                    <a:ext uri="{9D8B030D-6E8A-4147-A177-3AD203B41FA5}">
                      <a16:colId xmlns:a16="http://schemas.microsoft.com/office/drawing/2014/main" val="1969193618"/>
                    </a:ext>
                  </a:extLst>
                </a:gridCol>
                <a:gridCol w="1150925">
                  <a:extLst>
                    <a:ext uri="{9D8B030D-6E8A-4147-A177-3AD203B41FA5}">
                      <a16:colId xmlns:a16="http://schemas.microsoft.com/office/drawing/2014/main" val="3858234281"/>
                    </a:ext>
                  </a:extLst>
                </a:gridCol>
                <a:gridCol w="967557">
                  <a:extLst>
                    <a:ext uri="{9D8B030D-6E8A-4147-A177-3AD203B41FA5}">
                      <a16:colId xmlns:a16="http://schemas.microsoft.com/office/drawing/2014/main" val="3347637711"/>
                    </a:ext>
                  </a:extLst>
                </a:gridCol>
              </a:tblGrid>
              <a:tr h="0">
                <a:tc>
                  <a:txBody>
                    <a:bodyPr/>
                    <a:lstStyle/>
                    <a:p>
                      <a:pPr algn="l">
                        <a:lnSpc>
                          <a:spcPct val="107000"/>
                        </a:lnSpc>
                        <a:spcAft>
                          <a:spcPts val="800"/>
                        </a:spcAft>
                      </a:pPr>
                      <a:r>
                        <a:rPr lang="en-GB" sz="1100" kern="100" dirty="0">
                          <a:effectLst/>
                        </a:rPr>
                        <a:t>Study</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pPr>
                      <a:r>
                        <a:rPr lang="en-GB" sz="1100" kern="100" dirty="0">
                          <a:effectLst/>
                        </a:rPr>
                        <a:t>Bias due to randomisation process</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pPr>
                      <a:r>
                        <a:rPr lang="en-GB" sz="1100" kern="100">
                          <a:effectLst/>
                        </a:rPr>
                        <a:t>Bias due to deviation from intended intervention</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pPr>
                      <a:r>
                        <a:rPr lang="en-GB" sz="1100" kern="100">
                          <a:effectLst/>
                        </a:rPr>
                        <a:t>Bias due to missing outcome data</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pPr>
                      <a:r>
                        <a:rPr lang="en-GB" sz="1100" kern="100">
                          <a:effectLst/>
                        </a:rPr>
                        <a:t>Bias due to outcome measurement </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pPr>
                      <a:r>
                        <a:rPr lang="en-GB" sz="1100" kern="100">
                          <a:effectLst/>
                        </a:rPr>
                        <a:t>Bias due to selection of the reported result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pPr>
                      <a:r>
                        <a:rPr lang="en-GB" sz="1100" kern="100">
                          <a:effectLst/>
                        </a:rPr>
                        <a:t>Overall risk of bias</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48075097"/>
                  </a:ext>
                </a:extLst>
              </a:tr>
              <a:tr h="0">
                <a:tc>
                  <a:txBody>
                    <a:bodyPr/>
                    <a:lstStyle/>
                    <a:p>
                      <a:pPr algn="l">
                        <a:lnSpc>
                          <a:spcPct val="107000"/>
                        </a:lnSpc>
                        <a:spcAft>
                          <a:spcPts val="800"/>
                        </a:spcAft>
                      </a:pPr>
                      <a:r>
                        <a:rPr lang="en-GB" sz="1100" kern="100">
                          <a:effectLst/>
                        </a:rPr>
                        <a:t>Reme et al (2015)</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15267454"/>
                  </a:ext>
                </a:extLst>
              </a:tr>
              <a:tr h="0">
                <a:tc>
                  <a:txBody>
                    <a:bodyPr/>
                    <a:lstStyle/>
                    <a:p>
                      <a:pPr algn="l">
                        <a:lnSpc>
                          <a:spcPct val="107000"/>
                        </a:lnSpc>
                        <a:spcAft>
                          <a:spcPts val="800"/>
                        </a:spcAft>
                      </a:pPr>
                      <a:r>
                        <a:rPr lang="en-GB" sz="1100" kern="100">
                          <a:effectLst/>
                        </a:rPr>
                        <a:t>Hellstrom et al (2017)</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54656179"/>
                  </a:ext>
                </a:extLst>
              </a:tr>
              <a:tr h="0">
                <a:tc>
                  <a:txBody>
                    <a:bodyPr/>
                    <a:lstStyle/>
                    <a:p>
                      <a:pPr algn="l">
                        <a:lnSpc>
                          <a:spcPct val="107000"/>
                        </a:lnSpc>
                        <a:spcAft>
                          <a:spcPts val="800"/>
                        </a:spcAft>
                      </a:pPr>
                      <a:r>
                        <a:rPr lang="en-GB" sz="1100" kern="100" dirty="0">
                          <a:effectLst/>
                        </a:rPr>
                        <a:t>Davis et al (2022)</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36267461"/>
                  </a:ext>
                </a:extLst>
              </a:tr>
              <a:tr h="0">
                <a:tc>
                  <a:txBody>
                    <a:bodyPr/>
                    <a:lstStyle/>
                    <a:p>
                      <a:pPr algn="l">
                        <a:lnSpc>
                          <a:spcPct val="107000"/>
                        </a:lnSpc>
                        <a:spcAft>
                          <a:spcPts val="800"/>
                        </a:spcAft>
                      </a:pPr>
                      <a:r>
                        <a:rPr lang="en-GB" sz="1100" kern="100">
                          <a:effectLst/>
                        </a:rPr>
                        <a:t>Newton et al (2023)</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03091882"/>
                  </a:ext>
                </a:extLst>
              </a:tr>
              <a:tr h="0">
                <a:tc>
                  <a:txBody>
                    <a:bodyPr/>
                    <a:lstStyle/>
                    <a:p>
                      <a:pPr algn="l">
                        <a:lnSpc>
                          <a:spcPct val="107000"/>
                        </a:lnSpc>
                        <a:spcAft>
                          <a:spcPts val="800"/>
                        </a:spcAft>
                      </a:pPr>
                      <a:r>
                        <a:rPr lang="en-GB" sz="1100" kern="100">
                          <a:effectLst/>
                        </a:rPr>
                        <a:t>Davis et al (2012)</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32500113"/>
                  </a:ext>
                </a:extLst>
              </a:tr>
              <a:tr h="0">
                <a:tc>
                  <a:txBody>
                    <a:bodyPr/>
                    <a:lstStyle/>
                    <a:p>
                      <a:pPr algn="l">
                        <a:lnSpc>
                          <a:spcPct val="107000"/>
                        </a:lnSpc>
                        <a:spcAft>
                          <a:spcPts val="800"/>
                        </a:spcAft>
                      </a:pPr>
                      <a:r>
                        <a:rPr lang="en-GB" sz="1100" kern="100">
                          <a:effectLst/>
                        </a:rPr>
                        <a:t>Davis et al (2018)</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dirty="0">
                          <a:effectLst/>
                        </a:rPr>
                        <a:t>+</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698965"/>
                  </a:ext>
                </a:extLst>
              </a:tr>
              <a:tr h="0">
                <a:tc>
                  <a:txBody>
                    <a:bodyPr/>
                    <a:lstStyle/>
                    <a:p>
                      <a:pPr algn="l">
                        <a:lnSpc>
                          <a:spcPct val="107000"/>
                        </a:lnSpc>
                        <a:spcAft>
                          <a:spcPts val="800"/>
                        </a:spcAft>
                      </a:pPr>
                      <a:r>
                        <a:rPr lang="en-GB" sz="1100" kern="100">
                          <a:effectLst/>
                        </a:rPr>
                        <a:t>Reme et al (2019)</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dirty="0">
                          <a:effectLst/>
                        </a:rPr>
                        <a:t>+</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06588024"/>
                  </a:ext>
                </a:extLst>
              </a:tr>
              <a:tr h="0">
                <a:tc>
                  <a:txBody>
                    <a:bodyPr/>
                    <a:lstStyle/>
                    <a:p>
                      <a:pPr algn="l">
                        <a:lnSpc>
                          <a:spcPct val="107000"/>
                        </a:lnSpc>
                        <a:spcAft>
                          <a:spcPts val="800"/>
                        </a:spcAft>
                      </a:pPr>
                      <a:r>
                        <a:rPr lang="en-GB" sz="1100" kern="100">
                          <a:effectLst/>
                        </a:rPr>
                        <a:t>Poremski et al (2017)</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dirty="0">
                          <a:effectLst/>
                        </a:rPr>
                        <a:t>+</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dirty="0">
                          <a:effectLst/>
                        </a:rPr>
                        <a:t>?</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5257171"/>
                  </a:ext>
                </a:extLst>
              </a:tr>
              <a:tr h="0">
                <a:tc>
                  <a:txBody>
                    <a:bodyPr/>
                    <a:lstStyle/>
                    <a:p>
                      <a:pPr algn="l">
                        <a:lnSpc>
                          <a:spcPct val="107000"/>
                        </a:lnSpc>
                        <a:spcAft>
                          <a:spcPts val="800"/>
                        </a:spcAft>
                      </a:pPr>
                      <a:r>
                        <a:rPr lang="en-GB" sz="1100" kern="100">
                          <a:effectLst/>
                        </a:rPr>
                        <a:t>Ferguson et al (2012)</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X</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dirty="0">
                          <a:effectLst/>
                        </a:rPr>
                        <a:t>+</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28240758"/>
                  </a:ext>
                </a:extLst>
              </a:tr>
              <a:tr h="0">
                <a:tc>
                  <a:txBody>
                    <a:bodyPr/>
                    <a:lstStyle/>
                    <a:p>
                      <a:pPr algn="l">
                        <a:lnSpc>
                          <a:spcPct val="107000"/>
                        </a:lnSpc>
                        <a:spcAft>
                          <a:spcPts val="800"/>
                        </a:spcAft>
                      </a:pPr>
                      <a:r>
                        <a:rPr lang="en-GB" sz="1100" kern="100">
                          <a:effectLst/>
                        </a:rPr>
                        <a:t>Bejerholm et al (2017)</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dirty="0">
                          <a:effectLst/>
                        </a:rPr>
                        <a:t>?</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10490427"/>
                  </a:ext>
                </a:extLst>
              </a:tr>
              <a:tr h="0">
                <a:tc>
                  <a:txBody>
                    <a:bodyPr/>
                    <a:lstStyle/>
                    <a:p>
                      <a:pPr algn="l">
                        <a:lnSpc>
                          <a:spcPct val="107000"/>
                        </a:lnSpc>
                        <a:spcAft>
                          <a:spcPts val="800"/>
                        </a:spcAft>
                      </a:pPr>
                      <a:r>
                        <a:rPr lang="en-GB" sz="1100" kern="100">
                          <a:effectLst/>
                        </a:rPr>
                        <a:t>Brinchmann et al (2024)</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dirty="0">
                          <a:effectLst/>
                        </a:rPr>
                        <a:t>X</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68011138"/>
                  </a:ext>
                </a:extLst>
              </a:tr>
              <a:tr h="0">
                <a:tc>
                  <a:txBody>
                    <a:bodyPr/>
                    <a:lstStyle/>
                    <a:p>
                      <a:pPr algn="l">
                        <a:lnSpc>
                          <a:spcPct val="107000"/>
                        </a:lnSpc>
                        <a:spcAft>
                          <a:spcPts val="800"/>
                        </a:spcAft>
                      </a:pPr>
                      <a:r>
                        <a:rPr lang="en-GB" sz="1100" kern="100">
                          <a:effectLst/>
                        </a:rPr>
                        <a:t>LePage et al (2016)</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dirty="0">
                          <a:effectLst/>
                        </a:rPr>
                        <a:t>+</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2004920"/>
                  </a:ext>
                </a:extLst>
              </a:tr>
              <a:tr h="0">
                <a:tc>
                  <a:txBody>
                    <a:bodyPr/>
                    <a:lstStyle/>
                    <a:p>
                      <a:pPr algn="l">
                        <a:lnSpc>
                          <a:spcPct val="107000"/>
                        </a:lnSpc>
                        <a:spcAft>
                          <a:spcPts val="800"/>
                        </a:spcAft>
                      </a:pPr>
                      <a:r>
                        <a:rPr lang="en-GB" sz="1100" kern="100">
                          <a:effectLst/>
                        </a:rPr>
                        <a:t>Lones et al (2017)</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90520525"/>
                  </a:ext>
                </a:extLst>
              </a:tr>
              <a:tr h="0">
                <a:tc>
                  <a:txBody>
                    <a:bodyPr/>
                    <a:lstStyle/>
                    <a:p>
                      <a:pPr algn="l">
                        <a:lnSpc>
                          <a:spcPct val="107000"/>
                        </a:lnSpc>
                        <a:spcAft>
                          <a:spcPts val="800"/>
                        </a:spcAft>
                      </a:pPr>
                      <a:r>
                        <a:rPr lang="en-GB" sz="1100" kern="100">
                          <a:effectLst/>
                        </a:rPr>
                        <a:t>Marsden et al (2024)</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dirty="0">
                          <a:effectLst/>
                        </a:rPr>
                        <a:t>+</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8972439"/>
                  </a:ext>
                </a:extLst>
              </a:tr>
              <a:tr h="0">
                <a:tc>
                  <a:txBody>
                    <a:bodyPr/>
                    <a:lstStyle/>
                    <a:p>
                      <a:pPr algn="l">
                        <a:lnSpc>
                          <a:spcPct val="107000"/>
                        </a:lnSpc>
                        <a:spcAft>
                          <a:spcPts val="800"/>
                        </a:spcAft>
                      </a:pPr>
                      <a:r>
                        <a:rPr lang="en-GB" sz="1100" kern="100">
                          <a:effectLst/>
                        </a:rPr>
                        <a:t>Rosenheck and Mares (2007)</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X</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dirty="0">
                          <a:effectLst/>
                        </a:rPr>
                        <a:t>+</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69848498"/>
                  </a:ext>
                </a:extLst>
              </a:tr>
              <a:tr h="0">
                <a:tc>
                  <a:txBody>
                    <a:bodyPr/>
                    <a:lstStyle/>
                    <a:p>
                      <a:pPr algn="l">
                        <a:lnSpc>
                          <a:spcPct val="107000"/>
                        </a:lnSpc>
                        <a:spcAft>
                          <a:spcPts val="800"/>
                        </a:spcAft>
                      </a:pPr>
                      <a:r>
                        <a:rPr lang="en-GB" sz="1100" kern="100">
                          <a:effectLst/>
                        </a:rPr>
                        <a:t>Ottomanelli et al (2012)</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dirty="0">
                          <a:effectLst/>
                        </a:rPr>
                        <a:t>+</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19813511"/>
                  </a:ext>
                </a:extLst>
              </a:tr>
              <a:tr h="0">
                <a:tc>
                  <a:txBody>
                    <a:bodyPr/>
                    <a:lstStyle/>
                    <a:p>
                      <a:pPr algn="l">
                        <a:lnSpc>
                          <a:spcPct val="107000"/>
                        </a:lnSpc>
                        <a:spcAft>
                          <a:spcPts val="800"/>
                        </a:spcAft>
                      </a:pPr>
                      <a:r>
                        <a:rPr lang="en-GB" sz="1100" kern="100">
                          <a:effectLst/>
                        </a:rPr>
                        <a:t>Sveinsdottir et al (2020)</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dirty="0">
                          <a:effectLst/>
                        </a:rPr>
                        <a:t>+</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dirty="0">
                          <a:effectLst/>
                        </a:rPr>
                        <a:t>+</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dirty="0">
                          <a:effectLst/>
                        </a:rPr>
                        <a:t>+</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15392131"/>
                  </a:ext>
                </a:extLst>
              </a:tr>
              <a:tr h="0">
                <a:tc>
                  <a:txBody>
                    <a:bodyPr/>
                    <a:lstStyle/>
                    <a:p>
                      <a:pPr algn="l">
                        <a:lnSpc>
                          <a:spcPct val="107000"/>
                        </a:lnSpc>
                        <a:spcAft>
                          <a:spcPts val="800"/>
                        </a:spcAft>
                      </a:pPr>
                      <a:r>
                        <a:rPr lang="en-GB" sz="1100" kern="100">
                          <a:effectLst/>
                        </a:rPr>
                        <a:t>Sveinsdottir et al (2022)</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a:effectLst/>
                        </a:rPr>
                        <a:t>+</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dirty="0">
                          <a:effectLst/>
                        </a:rPr>
                        <a:t>+</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dirty="0">
                          <a:effectLst/>
                        </a:rPr>
                        <a:t>+</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100" kern="100" dirty="0">
                          <a:effectLst/>
                        </a:rPr>
                        <a:t>+</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02209922"/>
                  </a:ext>
                </a:extLst>
              </a:tr>
            </a:tbl>
          </a:graphicData>
        </a:graphic>
      </p:graphicFrame>
      <p:sp>
        <p:nvSpPr>
          <p:cNvPr id="7" name="TextBox 6">
            <a:extLst>
              <a:ext uri="{FF2B5EF4-FFF2-40B4-BE49-F238E27FC236}">
                <a16:creationId xmlns:a16="http://schemas.microsoft.com/office/drawing/2014/main" id="{F849860C-5E89-217B-2D76-DBC6E0523584}"/>
              </a:ext>
            </a:extLst>
          </p:cNvPr>
          <p:cNvSpPr txBox="1"/>
          <p:nvPr/>
        </p:nvSpPr>
        <p:spPr>
          <a:xfrm>
            <a:off x="1599772" y="5530411"/>
            <a:ext cx="9753600" cy="276999"/>
          </a:xfrm>
          <a:prstGeom prst="rect">
            <a:avLst/>
          </a:prstGeom>
          <a:noFill/>
        </p:spPr>
        <p:txBody>
          <a:bodyPr wrap="square">
            <a:spAutoFit/>
          </a:bodyPr>
          <a:lstStyle/>
          <a:p>
            <a:r>
              <a:rPr lang="en-GB" sz="1200" dirty="0"/>
              <a:t>Key: + = low risk / no or few concerns; ? = medium risk / some concerns; X = high risk / substantial concern</a:t>
            </a:r>
          </a:p>
        </p:txBody>
      </p:sp>
    </p:spTree>
    <p:extLst>
      <p:ext uri="{BB962C8B-B14F-4D97-AF65-F5344CB8AC3E}">
        <p14:creationId xmlns:p14="http://schemas.microsoft.com/office/powerpoint/2010/main" val="3419211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2256413-BA0A-497B-82BD-07F6792B0F09}"/>
              </a:ext>
            </a:extLst>
          </p:cNvPr>
          <p:cNvSpPr>
            <a:spLocks noGrp="1"/>
          </p:cNvSpPr>
          <p:nvPr>
            <p:ph type="sldNum" sz="quarter" idx="12"/>
          </p:nvPr>
        </p:nvSpPr>
        <p:spPr/>
        <p:txBody>
          <a:bodyPr/>
          <a:lstStyle/>
          <a:p>
            <a:pPr>
              <a:defRPr/>
            </a:pPr>
            <a:fld id="{6BE3F5D1-B25A-4F2E-8E0D-F871946F9D81}" type="slidenum">
              <a:rPr lang="en-US"/>
              <a:pPr>
                <a:defRPr/>
              </a:pPr>
              <a:t>11</a:t>
            </a:fld>
            <a:endParaRPr lang="en-US"/>
          </a:p>
        </p:txBody>
      </p:sp>
      <p:sp>
        <p:nvSpPr>
          <p:cNvPr id="6" name="Title 5">
            <a:extLst>
              <a:ext uri="{FF2B5EF4-FFF2-40B4-BE49-F238E27FC236}">
                <a16:creationId xmlns:a16="http://schemas.microsoft.com/office/drawing/2014/main" id="{9F92F53E-751B-8F02-BA2D-01708B241EC5}"/>
              </a:ext>
            </a:extLst>
          </p:cNvPr>
          <p:cNvSpPr>
            <a:spLocks noGrp="1"/>
          </p:cNvSpPr>
          <p:nvPr>
            <p:ph type="title"/>
          </p:nvPr>
        </p:nvSpPr>
        <p:spPr>
          <a:xfrm>
            <a:off x="1219200" y="0"/>
            <a:ext cx="9753600" cy="744538"/>
          </a:xfrm>
        </p:spPr>
        <p:txBody>
          <a:bodyPr/>
          <a:lstStyle/>
          <a:p>
            <a:pPr eaLnBrk="1" hangingPunct="1">
              <a:defRPr/>
            </a:pPr>
            <a:r>
              <a:rPr lang="en-GB" sz="3200" dirty="0"/>
              <a:t>Job entry impact evidence</a:t>
            </a:r>
          </a:p>
        </p:txBody>
      </p:sp>
      <p:pic>
        <p:nvPicPr>
          <p:cNvPr id="8" name="Picture 7">
            <a:extLst>
              <a:ext uri="{FF2B5EF4-FFF2-40B4-BE49-F238E27FC236}">
                <a16:creationId xmlns:a16="http://schemas.microsoft.com/office/drawing/2014/main" id="{F7E62589-BB44-FD0B-2239-7D03F79F2C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0824" y="565079"/>
            <a:ext cx="6313594" cy="628888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F91717-DC2B-0FCF-73F2-F1635AB8D3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1581" y="548427"/>
            <a:ext cx="6313594" cy="6288882"/>
          </a:xfrm>
          <a:prstGeom prst="rect">
            <a:avLst/>
          </a:prstGeom>
        </p:spPr>
      </p:pic>
      <p:sp>
        <p:nvSpPr>
          <p:cNvPr id="4" name="Slide Number Placeholder 3">
            <a:extLst>
              <a:ext uri="{FF2B5EF4-FFF2-40B4-BE49-F238E27FC236}">
                <a16:creationId xmlns:a16="http://schemas.microsoft.com/office/drawing/2014/main" id="{8BF56924-50A7-A02F-FE0E-0D46A07646F7}"/>
              </a:ext>
            </a:extLst>
          </p:cNvPr>
          <p:cNvSpPr>
            <a:spLocks noGrp="1"/>
          </p:cNvSpPr>
          <p:nvPr>
            <p:ph type="sldNum" sz="quarter" idx="12"/>
          </p:nvPr>
        </p:nvSpPr>
        <p:spPr/>
        <p:txBody>
          <a:bodyPr/>
          <a:lstStyle/>
          <a:p>
            <a:pPr>
              <a:defRPr/>
            </a:pPr>
            <a:fld id="{C66C836B-E3A9-42A4-A3E0-60A669C210D8}" type="slidenum">
              <a:rPr lang="en-US"/>
              <a:pPr>
                <a:defRPr/>
              </a:pPr>
              <a:t>12</a:t>
            </a:fld>
            <a:endParaRPr lang="en-US"/>
          </a:p>
        </p:txBody>
      </p:sp>
      <p:sp>
        <p:nvSpPr>
          <p:cNvPr id="6" name="Title 5">
            <a:extLst>
              <a:ext uri="{FF2B5EF4-FFF2-40B4-BE49-F238E27FC236}">
                <a16:creationId xmlns:a16="http://schemas.microsoft.com/office/drawing/2014/main" id="{794A395F-77C3-D449-BD75-16162CB610B0}"/>
              </a:ext>
            </a:extLst>
          </p:cNvPr>
          <p:cNvSpPr>
            <a:spLocks noGrp="1"/>
          </p:cNvSpPr>
          <p:nvPr>
            <p:ph type="title"/>
          </p:nvPr>
        </p:nvSpPr>
        <p:spPr>
          <a:xfrm>
            <a:off x="1309527" y="-66675"/>
            <a:ext cx="9753600" cy="744538"/>
          </a:xfrm>
        </p:spPr>
        <p:txBody>
          <a:bodyPr/>
          <a:lstStyle/>
          <a:p>
            <a:pPr eaLnBrk="1" hangingPunct="1">
              <a:defRPr/>
            </a:pPr>
            <a:r>
              <a:rPr lang="en-GB" sz="3200" dirty="0"/>
              <a:t>Job entry impact evidence</a:t>
            </a:r>
          </a:p>
        </p:txBody>
      </p:sp>
      <p:sp>
        <p:nvSpPr>
          <p:cNvPr id="5" name="TextBox 4">
            <a:extLst>
              <a:ext uri="{FF2B5EF4-FFF2-40B4-BE49-F238E27FC236}">
                <a16:creationId xmlns:a16="http://schemas.microsoft.com/office/drawing/2014/main" id="{AA54BA4A-DA0C-0642-C6B3-4BD0763B41DA}"/>
              </a:ext>
            </a:extLst>
          </p:cNvPr>
          <p:cNvSpPr txBox="1"/>
          <p:nvPr/>
        </p:nvSpPr>
        <p:spPr>
          <a:xfrm>
            <a:off x="2815431" y="2903195"/>
            <a:ext cx="993775" cy="261938"/>
          </a:xfrm>
          <a:prstGeom prst="rect">
            <a:avLst/>
          </a:prstGeom>
          <a:solidFill>
            <a:schemeClr val="bg1">
              <a:lumMod val="75000"/>
            </a:schemeClr>
          </a:solidFill>
        </p:spPr>
        <p:txBody>
          <a:bodyPr>
            <a:spAutoFit/>
          </a:bodyPr>
          <a:lstStyle/>
          <a:p>
            <a:pPr>
              <a:defRPr/>
            </a:pPr>
            <a:r>
              <a:rPr lang="en-GB" sz="1100" dirty="0"/>
              <a:t>Within 10m</a:t>
            </a:r>
          </a:p>
        </p:txBody>
      </p:sp>
      <p:sp>
        <p:nvSpPr>
          <p:cNvPr id="18437" name="TextBox 2">
            <a:extLst>
              <a:ext uri="{FF2B5EF4-FFF2-40B4-BE49-F238E27FC236}">
                <a16:creationId xmlns:a16="http://schemas.microsoft.com/office/drawing/2014/main" id="{A946F3C7-455B-7A3C-517A-E4B5757FD869}"/>
              </a:ext>
            </a:extLst>
          </p:cNvPr>
          <p:cNvSpPr txBox="1">
            <a:spLocks noChangeArrowheads="1"/>
          </p:cNvSpPr>
          <p:nvPr/>
        </p:nvSpPr>
        <p:spPr bwMode="auto">
          <a:xfrm>
            <a:off x="2840832" y="793526"/>
            <a:ext cx="992188" cy="2603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en-US" sz="1100"/>
              <a:t>At 12m</a:t>
            </a:r>
          </a:p>
        </p:txBody>
      </p:sp>
      <p:sp>
        <p:nvSpPr>
          <p:cNvPr id="18438" name="TextBox 6">
            <a:extLst>
              <a:ext uri="{FF2B5EF4-FFF2-40B4-BE49-F238E27FC236}">
                <a16:creationId xmlns:a16="http://schemas.microsoft.com/office/drawing/2014/main" id="{6428E445-A483-7DB7-BFD7-BFD98F03DF95}"/>
              </a:ext>
            </a:extLst>
          </p:cNvPr>
          <p:cNvSpPr txBox="1">
            <a:spLocks noChangeArrowheads="1"/>
          </p:cNvSpPr>
          <p:nvPr/>
        </p:nvSpPr>
        <p:spPr bwMode="auto">
          <a:xfrm>
            <a:off x="2173289" y="1383227"/>
            <a:ext cx="1624012" cy="26193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en-US" sz="1100" dirty="0"/>
              <a:t>Within 12m for &gt; 1wk</a:t>
            </a:r>
          </a:p>
        </p:txBody>
      </p:sp>
      <p:sp>
        <p:nvSpPr>
          <p:cNvPr id="9" name="TextBox 8">
            <a:extLst>
              <a:ext uri="{FF2B5EF4-FFF2-40B4-BE49-F238E27FC236}">
                <a16:creationId xmlns:a16="http://schemas.microsoft.com/office/drawing/2014/main" id="{24AE1AF3-7655-24C1-9C91-110EEDA9C5AC}"/>
              </a:ext>
            </a:extLst>
          </p:cNvPr>
          <p:cNvSpPr txBox="1"/>
          <p:nvPr/>
        </p:nvSpPr>
        <p:spPr>
          <a:xfrm>
            <a:off x="2784476" y="2616930"/>
            <a:ext cx="993775" cy="261938"/>
          </a:xfrm>
          <a:prstGeom prst="rect">
            <a:avLst/>
          </a:prstGeom>
          <a:solidFill>
            <a:schemeClr val="bg1">
              <a:lumMod val="75000"/>
            </a:schemeClr>
          </a:solidFill>
        </p:spPr>
        <p:txBody>
          <a:bodyPr>
            <a:spAutoFit/>
          </a:bodyPr>
          <a:lstStyle/>
          <a:p>
            <a:pPr>
              <a:defRPr/>
            </a:pPr>
            <a:r>
              <a:rPr lang="en-GB" sz="1100" dirty="0"/>
              <a:t>Within 8m</a:t>
            </a:r>
          </a:p>
        </p:txBody>
      </p:sp>
      <p:sp>
        <p:nvSpPr>
          <p:cNvPr id="18440" name="TextBox 8">
            <a:extLst>
              <a:ext uri="{FF2B5EF4-FFF2-40B4-BE49-F238E27FC236}">
                <a16:creationId xmlns:a16="http://schemas.microsoft.com/office/drawing/2014/main" id="{91941F35-D83D-B784-80B8-346EEDBBEEC1}"/>
              </a:ext>
            </a:extLst>
          </p:cNvPr>
          <p:cNvSpPr txBox="1">
            <a:spLocks noChangeArrowheads="1"/>
          </p:cNvSpPr>
          <p:nvPr/>
        </p:nvSpPr>
        <p:spPr bwMode="auto">
          <a:xfrm>
            <a:off x="2757487" y="2340832"/>
            <a:ext cx="992188" cy="2619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en-US" sz="1100"/>
              <a:t>At 12m</a:t>
            </a:r>
          </a:p>
        </p:txBody>
      </p:sp>
      <p:sp>
        <p:nvSpPr>
          <p:cNvPr id="18441" name="TextBox 9">
            <a:extLst>
              <a:ext uri="{FF2B5EF4-FFF2-40B4-BE49-F238E27FC236}">
                <a16:creationId xmlns:a16="http://schemas.microsoft.com/office/drawing/2014/main" id="{3B1F66E8-3729-6AD7-CB4B-6B3EFA5259AC}"/>
              </a:ext>
            </a:extLst>
          </p:cNvPr>
          <p:cNvSpPr txBox="1">
            <a:spLocks noChangeArrowheads="1"/>
          </p:cNvSpPr>
          <p:nvPr/>
        </p:nvSpPr>
        <p:spPr bwMode="auto">
          <a:xfrm>
            <a:off x="2803526" y="3208338"/>
            <a:ext cx="993775" cy="2619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en-US" sz="1100"/>
              <a:t>At 12m</a:t>
            </a:r>
          </a:p>
        </p:txBody>
      </p:sp>
      <p:sp>
        <p:nvSpPr>
          <p:cNvPr id="12" name="TextBox 11">
            <a:extLst>
              <a:ext uri="{FF2B5EF4-FFF2-40B4-BE49-F238E27FC236}">
                <a16:creationId xmlns:a16="http://schemas.microsoft.com/office/drawing/2014/main" id="{65098259-C9B7-13F4-BAD8-CF7D45E27084}"/>
              </a:ext>
            </a:extLst>
          </p:cNvPr>
          <p:cNvSpPr txBox="1"/>
          <p:nvPr/>
        </p:nvSpPr>
        <p:spPr>
          <a:xfrm>
            <a:off x="2794000" y="3532187"/>
            <a:ext cx="992188" cy="260350"/>
          </a:xfrm>
          <a:prstGeom prst="rect">
            <a:avLst/>
          </a:prstGeom>
          <a:solidFill>
            <a:schemeClr val="bg1">
              <a:lumMod val="75000"/>
            </a:schemeClr>
          </a:solidFill>
        </p:spPr>
        <p:txBody>
          <a:bodyPr>
            <a:spAutoFit/>
          </a:bodyPr>
          <a:lstStyle/>
          <a:p>
            <a:pPr>
              <a:defRPr/>
            </a:pPr>
            <a:r>
              <a:rPr lang="en-GB" sz="1100" dirty="0"/>
              <a:t>Within 12m</a:t>
            </a:r>
          </a:p>
        </p:txBody>
      </p:sp>
      <p:sp>
        <p:nvSpPr>
          <p:cNvPr id="13" name="TextBox 12">
            <a:extLst>
              <a:ext uri="{FF2B5EF4-FFF2-40B4-BE49-F238E27FC236}">
                <a16:creationId xmlns:a16="http://schemas.microsoft.com/office/drawing/2014/main" id="{77BCAB9D-DC37-6EFB-EF2D-FA8D362E6290}"/>
              </a:ext>
            </a:extLst>
          </p:cNvPr>
          <p:cNvSpPr txBox="1"/>
          <p:nvPr/>
        </p:nvSpPr>
        <p:spPr>
          <a:xfrm>
            <a:off x="2817019" y="3846883"/>
            <a:ext cx="992188" cy="261938"/>
          </a:xfrm>
          <a:prstGeom prst="rect">
            <a:avLst/>
          </a:prstGeom>
          <a:solidFill>
            <a:schemeClr val="bg1">
              <a:lumMod val="75000"/>
            </a:schemeClr>
          </a:solidFill>
        </p:spPr>
        <p:txBody>
          <a:bodyPr>
            <a:spAutoFit/>
          </a:bodyPr>
          <a:lstStyle/>
          <a:p>
            <a:pPr>
              <a:defRPr/>
            </a:pPr>
            <a:r>
              <a:rPr lang="en-GB" sz="1100" dirty="0"/>
              <a:t>Within 12m</a:t>
            </a:r>
          </a:p>
        </p:txBody>
      </p:sp>
      <p:sp>
        <p:nvSpPr>
          <p:cNvPr id="14" name="TextBox 13">
            <a:extLst>
              <a:ext uri="{FF2B5EF4-FFF2-40B4-BE49-F238E27FC236}">
                <a16:creationId xmlns:a16="http://schemas.microsoft.com/office/drawing/2014/main" id="{36D1EC24-187D-3827-A242-354EA5CCF096}"/>
              </a:ext>
            </a:extLst>
          </p:cNvPr>
          <p:cNvSpPr txBox="1"/>
          <p:nvPr/>
        </p:nvSpPr>
        <p:spPr>
          <a:xfrm>
            <a:off x="2805113" y="4107532"/>
            <a:ext cx="993775" cy="261938"/>
          </a:xfrm>
          <a:prstGeom prst="rect">
            <a:avLst/>
          </a:prstGeom>
          <a:solidFill>
            <a:schemeClr val="bg1">
              <a:lumMod val="75000"/>
            </a:schemeClr>
          </a:solidFill>
        </p:spPr>
        <p:txBody>
          <a:bodyPr>
            <a:spAutoFit/>
          </a:bodyPr>
          <a:lstStyle/>
          <a:p>
            <a:pPr>
              <a:defRPr/>
            </a:pPr>
            <a:r>
              <a:rPr lang="en-GB" sz="1100" dirty="0"/>
              <a:t>Within 6m</a:t>
            </a:r>
          </a:p>
        </p:txBody>
      </p:sp>
      <p:sp>
        <p:nvSpPr>
          <p:cNvPr id="15" name="TextBox 14">
            <a:extLst>
              <a:ext uri="{FF2B5EF4-FFF2-40B4-BE49-F238E27FC236}">
                <a16:creationId xmlns:a16="http://schemas.microsoft.com/office/drawing/2014/main" id="{2AAA5A02-1928-6C6F-B703-2F653BE46208}"/>
              </a:ext>
            </a:extLst>
          </p:cNvPr>
          <p:cNvSpPr txBox="1"/>
          <p:nvPr/>
        </p:nvSpPr>
        <p:spPr>
          <a:xfrm>
            <a:off x="2831307" y="4379547"/>
            <a:ext cx="992187" cy="261937"/>
          </a:xfrm>
          <a:prstGeom prst="rect">
            <a:avLst/>
          </a:prstGeom>
          <a:solidFill>
            <a:schemeClr val="bg1">
              <a:lumMod val="75000"/>
            </a:schemeClr>
          </a:solidFill>
        </p:spPr>
        <p:txBody>
          <a:bodyPr>
            <a:spAutoFit/>
          </a:bodyPr>
          <a:lstStyle/>
          <a:p>
            <a:pPr>
              <a:defRPr/>
            </a:pPr>
            <a:r>
              <a:rPr lang="en-GB" sz="1100" dirty="0"/>
              <a:t>Within 6m</a:t>
            </a:r>
          </a:p>
        </p:txBody>
      </p:sp>
      <p:sp>
        <p:nvSpPr>
          <p:cNvPr id="16" name="TextBox 15">
            <a:extLst>
              <a:ext uri="{FF2B5EF4-FFF2-40B4-BE49-F238E27FC236}">
                <a16:creationId xmlns:a16="http://schemas.microsoft.com/office/drawing/2014/main" id="{3AB1510D-FCCC-49A6-DA6F-0DFB53325CBE}"/>
              </a:ext>
            </a:extLst>
          </p:cNvPr>
          <p:cNvSpPr txBox="1"/>
          <p:nvPr/>
        </p:nvSpPr>
        <p:spPr>
          <a:xfrm>
            <a:off x="2805113" y="4906962"/>
            <a:ext cx="992188" cy="261938"/>
          </a:xfrm>
          <a:prstGeom prst="rect">
            <a:avLst/>
          </a:prstGeom>
          <a:solidFill>
            <a:schemeClr val="bg1">
              <a:lumMod val="75000"/>
            </a:schemeClr>
          </a:solidFill>
        </p:spPr>
        <p:txBody>
          <a:bodyPr>
            <a:spAutoFit/>
          </a:bodyPr>
          <a:lstStyle/>
          <a:p>
            <a:pPr>
              <a:defRPr/>
            </a:pPr>
            <a:r>
              <a:rPr lang="en-GB" sz="1100" dirty="0"/>
              <a:t>Within 24m</a:t>
            </a:r>
          </a:p>
        </p:txBody>
      </p:sp>
      <p:sp>
        <p:nvSpPr>
          <p:cNvPr id="17" name="TextBox 16">
            <a:extLst>
              <a:ext uri="{FF2B5EF4-FFF2-40B4-BE49-F238E27FC236}">
                <a16:creationId xmlns:a16="http://schemas.microsoft.com/office/drawing/2014/main" id="{21BC01F8-8DC9-174E-7B60-A64BBEE1B4F8}"/>
              </a:ext>
            </a:extLst>
          </p:cNvPr>
          <p:cNvSpPr txBox="1"/>
          <p:nvPr/>
        </p:nvSpPr>
        <p:spPr>
          <a:xfrm>
            <a:off x="2805113" y="5190394"/>
            <a:ext cx="993775" cy="260350"/>
          </a:xfrm>
          <a:prstGeom prst="rect">
            <a:avLst/>
          </a:prstGeom>
          <a:solidFill>
            <a:schemeClr val="bg1">
              <a:lumMod val="75000"/>
            </a:schemeClr>
          </a:solidFill>
        </p:spPr>
        <p:txBody>
          <a:bodyPr>
            <a:spAutoFit/>
          </a:bodyPr>
          <a:lstStyle/>
          <a:p>
            <a:pPr>
              <a:defRPr/>
            </a:pPr>
            <a:r>
              <a:rPr lang="en-GB" sz="1100" dirty="0"/>
              <a:t>Within 12m</a:t>
            </a:r>
          </a:p>
        </p:txBody>
      </p:sp>
      <p:sp>
        <p:nvSpPr>
          <p:cNvPr id="18" name="TextBox 17">
            <a:extLst>
              <a:ext uri="{FF2B5EF4-FFF2-40B4-BE49-F238E27FC236}">
                <a16:creationId xmlns:a16="http://schemas.microsoft.com/office/drawing/2014/main" id="{5C4CF100-2803-193B-0A8C-14B0FF243F66}"/>
              </a:ext>
            </a:extLst>
          </p:cNvPr>
          <p:cNvSpPr txBox="1"/>
          <p:nvPr/>
        </p:nvSpPr>
        <p:spPr>
          <a:xfrm>
            <a:off x="2808261" y="5492638"/>
            <a:ext cx="992188" cy="260350"/>
          </a:xfrm>
          <a:prstGeom prst="rect">
            <a:avLst/>
          </a:prstGeom>
          <a:solidFill>
            <a:schemeClr val="bg1">
              <a:lumMod val="75000"/>
            </a:schemeClr>
          </a:solidFill>
        </p:spPr>
        <p:txBody>
          <a:bodyPr>
            <a:spAutoFit/>
          </a:bodyPr>
          <a:lstStyle/>
          <a:p>
            <a:pPr>
              <a:defRPr/>
            </a:pPr>
            <a:r>
              <a:rPr lang="en-GB" sz="1100" dirty="0"/>
              <a:t>Within 12m</a:t>
            </a:r>
          </a:p>
        </p:txBody>
      </p:sp>
      <p:sp>
        <p:nvSpPr>
          <p:cNvPr id="18450" name="TextBox 20">
            <a:extLst>
              <a:ext uri="{FF2B5EF4-FFF2-40B4-BE49-F238E27FC236}">
                <a16:creationId xmlns:a16="http://schemas.microsoft.com/office/drawing/2014/main" id="{94CE01E3-7461-BCD0-5BFA-A21C010C3C4E}"/>
              </a:ext>
            </a:extLst>
          </p:cNvPr>
          <p:cNvSpPr txBox="1">
            <a:spLocks noChangeArrowheads="1"/>
          </p:cNvSpPr>
          <p:nvPr/>
        </p:nvSpPr>
        <p:spPr bwMode="auto">
          <a:xfrm>
            <a:off x="2803526" y="1108222"/>
            <a:ext cx="992188" cy="2619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en-US" sz="1100"/>
              <a:t>At 12m</a:t>
            </a:r>
          </a:p>
        </p:txBody>
      </p:sp>
      <p:sp>
        <p:nvSpPr>
          <p:cNvPr id="21" name="TextBox 20">
            <a:extLst>
              <a:ext uri="{FF2B5EF4-FFF2-40B4-BE49-F238E27FC236}">
                <a16:creationId xmlns:a16="http://schemas.microsoft.com/office/drawing/2014/main" id="{FD1FA8B6-E42F-5247-A3A6-B2C641140BFD}"/>
              </a:ext>
            </a:extLst>
          </p:cNvPr>
          <p:cNvSpPr txBox="1"/>
          <p:nvPr/>
        </p:nvSpPr>
        <p:spPr>
          <a:xfrm>
            <a:off x="2784475" y="5794883"/>
            <a:ext cx="993775" cy="263525"/>
          </a:xfrm>
          <a:prstGeom prst="rect">
            <a:avLst/>
          </a:prstGeom>
          <a:solidFill>
            <a:schemeClr val="bg1">
              <a:lumMod val="75000"/>
            </a:schemeClr>
          </a:solidFill>
        </p:spPr>
        <p:txBody>
          <a:bodyPr>
            <a:spAutoFit/>
          </a:bodyPr>
          <a:lstStyle/>
          <a:p>
            <a:pPr>
              <a:defRPr/>
            </a:pPr>
            <a:r>
              <a:rPr lang="en-GB" sz="1100" dirty="0"/>
              <a:t>Within 12m</a:t>
            </a:r>
          </a:p>
        </p:txBody>
      </p:sp>
      <p:sp>
        <p:nvSpPr>
          <p:cNvPr id="18453" name="TextBox 6">
            <a:extLst>
              <a:ext uri="{FF2B5EF4-FFF2-40B4-BE49-F238E27FC236}">
                <a16:creationId xmlns:a16="http://schemas.microsoft.com/office/drawing/2014/main" id="{65ABD8CC-B8F3-BA2F-52B3-AA76CA35115F}"/>
              </a:ext>
            </a:extLst>
          </p:cNvPr>
          <p:cNvSpPr txBox="1">
            <a:spLocks noChangeArrowheads="1"/>
          </p:cNvSpPr>
          <p:nvPr/>
        </p:nvSpPr>
        <p:spPr bwMode="auto">
          <a:xfrm>
            <a:off x="1697038" y="2013092"/>
            <a:ext cx="2081213" cy="2603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en-US" sz="1100"/>
              <a:t>Within &amp; at 12m / 13+ wks</a:t>
            </a:r>
          </a:p>
        </p:txBody>
      </p:sp>
      <p:sp>
        <p:nvSpPr>
          <p:cNvPr id="3" name="TextBox 2">
            <a:extLst>
              <a:ext uri="{FF2B5EF4-FFF2-40B4-BE49-F238E27FC236}">
                <a16:creationId xmlns:a16="http://schemas.microsoft.com/office/drawing/2014/main" id="{F2E6376C-D404-4AF9-00FE-5776B4023F0E}"/>
              </a:ext>
            </a:extLst>
          </p:cNvPr>
          <p:cNvSpPr txBox="1"/>
          <p:nvPr/>
        </p:nvSpPr>
        <p:spPr>
          <a:xfrm>
            <a:off x="2786063" y="4634277"/>
            <a:ext cx="992188" cy="261938"/>
          </a:xfrm>
          <a:prstGeom prst="rect">
            <a:avLst/>
          </a:prstGeom>
          <a:solidFill>
            <a:schemeClr val="bg1">
              <a:lumMod val="75000"/>
            </a:schemeClr>
          </a:solidFill>
        </p:spPr>
        <p:txBody>
          <a:bodyPr>
            <a:spAutoFit/>
          </a:bodyPr>
          <a:lstStyle/>
          <a:p>
            <a:pPr>
              <a:defRPr/>
            </a:pPr>
            <a:r>
              <a:rPr lang="en-GB" sz="1100" dirty="0"/>
              <a:t>Within 18m</a:t>
            </a:r>
          </a:p>
        </p:txBody>
      </p:sp>
      <p:sp>
        <p:nvSpPr>
          <p:cNvPr id="18456" name="TextBox 6">
            <a:extLst>
              <a:ext uri="{FF2B5EF4-FFF2-40B4-BE49-F238E27FC236}">
                <a16:creationId xmlns:a16="http://schemas.microsoft.com/office/drawing/2014/main" id="{5B4500B1-818E-7764-975B-B8E1F4DE8B07}"/>
              </a:ext>
            </a:extLst>
          </p:cNvPr>
          <p:cNvSpPr txBox="1">
            <a:spLocks noChangeArrowheads="1"/>
          </p:cNvSpPr>
          <p:nvPr/>
        </p:nvSpPr>
        <p:spPr bwMode="auto">
          <a:xfrm>
            <a:off x="609996" y="6315869"/>
            <a:ext cx="2097088" cy="4318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en-US" sz="1100"/>
              <a:t>Brinchmann et al (2024): additional days only</a:t>
            </a:r>
          </a:p>
        </p:txBody>
      </p:sp>
      <p:sp>
        <p:nvSpPr>
          <p:cNvPr id="7" name="TextBox 6">
            <a:extLst>
              <a:ext uri="{FF2B5EF4-FFF2-40B4-BE49-F238E27FC236}">
                <a16:creationId xmlns:a16="http://schemas.microsoft.com/office/drawing/2014/main" id="{B5727D9B-7162-0AA8-C72E-27B64B8AEB47}"/>
              </a:ext>
            </a:extLst>
          </p:cNvPr>
          <p:cNvSpPr txBox="1">
            <a:spLocks noChangeArrowheads="1"/>
          </p:cNvSpPr>
          <p:nvPr/>
        </p:nvSpPr>
        <p:spPr bwMode="auto">
          <a:xfrm>
            <a:off x="1704975" y="1733502"/>
            <a:ext cx="2081213" cy="2603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en-US" sz="1100"/>
              <a:t>Within &amp; at 12m / 13+ wks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D3A21F-CF87-25C0-8174-441337CE6CE4}"/>
              </a:ext>
            </a:extLst>
          </p:cNvPr>
          <p:cNvSpPr>
            <a:spLocks noGrp="1"/>
          </p:cNvSpPr>
          <p:nvPr>
            <p:ph type="sldNum" sz="quarter" idx="12"/>
          </p:nvPr>
        </p:nvSpPr>
        <p:spPr/>
        <p:txBody>
          <a:bodyPr/>
          <a:lstStyle/>
          <a:p>
            <a:pPr>
              <a:defRPr/>
            </a:pPr>
            <a:fld id="{F37FDE1F-680D-497B-B6BD-982E69AD6A27}" type="slidenum">
              <a:rPr lang="en-US" smtClean="0"/>
              <a:pPr>
                <a:defRPr/>
              </a:pPr>
              <a:t>13</a:t>
            </a:fld>
            <a:endParaRPr lang="en-US"/>
          </a:p>
        </p:txBody>
      </p:sp>
      <p:sp>
        <p:nvSpPr>
          <p:cNvPr id="6" name="Title 5">
            <a:extLst>
              <a:ext uri="{FF2B5EF4-FFF2-40B4-BE49-F238E27FC236}">
                <a16:creationId xmlns:a16="http://schemas.microsoft.com/office/drawing/2014/main" id="{7AD80229-7A51-7CDC-A6DF-591BD634E078}"/>
              </a:ext>
            </a:extLst>
          </p:cNvPr>
          <p:cNvSpPr>
            <a:spLocks noGrp="1"/>
          </p:cNvSpPr>
          <p:nvPr>
            <p:ph type="title"/>
          </p:nvPr>
        </p:nvSpPr>
        <p:spPr>
          <a:xfrm>
            <a:off x="1164181" y="149225"/>
            <a:ext cx="10907954" cy="744538"/>
          </a:xfrm>
        </p:spPr>
        <p:txBody>
          <a:bodyPr/>
          <a:lstStyle/>
          <a:p>
            <a:pPr eaLnBrk="1" hangingPunct="1">
              <a:defRPr/>
            </a:pPr>
            <a:r>
              <a:rPr lang="en-GB" sz="2400" dirty="0"/>
              <a:t>Meta-analysis of job entry impact evidence with all studies pooled </a:t>
            </a:r>
            <a:br>
              <a:rPr lang="en-GB" sz="2400" dirty="0"/>
            </a:br>
            <a:r>
              <a:rPr lang="en-GB" sz="2400" dirty="0"/>
              <a:t>(lots of heterogeneity &amp; small study effects) </a:t>
            </a:r>
          </a:p>
        </p:txBody>
      </p:sp>
      <p:pic>
        <p:nvPicPr>
          <p:cNvPr id="3" name="Picture 2">
            <a:extLst>
              <a:ext uri="{FF2B5EF4-FFF2-40B4-BE49-F238E27FC236}">
                <a16:creationId xmlns:a16="http://schemas.microsoft.com/office/drawing/2014/main" id="{404E3C6D-7BD8-91C0-3F0E-1B5B7CCB7EA8}"/>
              </a:ext>
            </a:extLst>
          </p:cNvPr>
          <p:cNvPicPr>
            <a:picLocks noChangeAspect="1"/>
          </p:cNvPicPr>
          <p:nvPr/>
        </p:nvPicPr>
        <p:blipFill rotWithShape="1">
          <a:blip r:embed="rId2"/>
          <a:srcRect r="3011"/>
          <a:stretch/>
        </p:blipFill>
        <p:spPr>
          <a:xfrm>
            <a:off x="1164181" y="1441714"/>
            <a:ext cx="11027819" cy="497654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D3A21F-CF87-25C0-8174-441337CE6CE4}"/>
              </a:ext>
            </a:extLst>
          </p:cNvPr>
          <p:cNvSpPr>
            <a:spLocks noGrp="1"/>
          </p:cNvSpPr>
          <p:nvPr>
            <p:ph type="sldNum" sz="quarter" idx="12"/>
          </p:nvPr>
        </p:nvSpPr>
        <p:spPr/>
        <p:txBody>
          <a:bodyPr/>
          <a:lstStyle/>
          <a:p>
            <a:pPr>
              <a:defRPr/>
            </a:pPr>
            <a:fld id="{F37FDE1F-680D-497B-B6BD-982E69AD6A27}" type="slidenum">
              <a:rPr lang="en-US" smtClean="0"/>
              <a:pPr>
                <a:defRPr/>
              </a:pPr>
              <a:t>14</a:t>
            </a:fld>
            <a:endParaRPr lang="en-US"/>
          </a:p>
        </p:txBody>
      </p:sp>
      <p:pic>
        <p:nvPicPr>
          <p:cNvPr id="3" name="Picture 2">
            <a:extLst>
              <a:ext uri="{FF2B5EF4-FFF2-40B4-BE49-F238E27FC236}">
                <a16:creationId xmlns:a16="http://schemas.microsoft.com/office/drawing/2014/main" id="{384BD18D-EC8D-E48A-E671-1969D909117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32" t="11609" r="1814" b="10998"/>
          <a:stretch/>
        </p:blipFill>
        <p:spPr bwMode="auto">
          <a:xfrm>
            <a:off x="1541605" y="847396"/>
            <a:ext cx="10140112" cy="6010604"/>
          </a:xfrm>
          <a:prstGeom prst="rect">
            <a:avLst/>
          </a:prstGeom>
          <a:ln>
            <a:noFill/>
          </a:ln>
          <a:extLst>
            <a:ext uri="{53640926-AAD7-44D8-BBD7-CCE9431645EC}">
              <a14:shadowObscured xmlns:a14="http://schemas.microsoft.com/office/drawing/2010/main"/>
            </a:ext>
          </a:extLst>
        </p:spPr>
      </p:pic>
      <p:sp>
        <p:nvSpPr>
          <p:cNvPr id="8" name="Title 5">
            <a:extLst>
              <a:ext uri="{FF2B5EF4-FFF2-40B4-BE49-F238E27FC236}">
                <a16:creationId xmlns:a16="http://schemas.microsoft.com/office/drawing/2014/main" id="{E554BBD4-7DAF-97A8-560E-9D68BFDB4ADC}"/>
              </a:ext>
            </a:extLst>
          </p:cNvPr>
          <p:cNvSpPr>
            <a:spLocks noGrp="1"/>
          </p:cNvSpPr>
          <p:nvPr>
            <p:ph type="title"/>
          </p:nvPr>
        </p:nvSpPr>
        <p:spPr>
          <a:xfrm>
            <a:off x="1071714" y="-87081"/>
            <a:ext cx="10907954" cy="744538"/>
          </a:xfrm>
        </p:spPr>
        <p:txBody>
          <a:bodyPr/>
          <a:lstStyle/>
          <a:p>
            <a:pPr eaLnBrk="1" hangingPunct="1">
              <a:defRPr/>
            </a:pPr>
            <a:r>
              <a:rPr lang="en-GB" sz="2400" dirty="0"/>
              <a:t>Meta-analysis of job entry impact evidence with 3 study size sub-groups</a:t>
            </a:r>
            <a:br>
              <a:rPr lang="en-GB" sz="2400" dirty="0"/>
            </a:br>
            <a:r>
              <a:rPr lang="en-GB" sz="2400" dirty="0"/>
              <a:t>(lots of heterogeneity and small study effects still amongst small studies, but not medium &amp; large studies)</a:t>
            </a:r>
          </a:p>
        </p:txBody>
      </p:sp>
    </p:spTree>
    <p:extLst>
      <p:ext uri="{BB962C8B-B14F-4D97-AF65-F5344CB8AC3E}">
        <p14:creationId xmlns:p14="http://schemas.microsoft.com/office/powerpoint/2010/main" val="1130230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D3A21F-CF87-25C0-8174-441337CE6CE4}"/>
              </a:ext>
            </a:extLst>
          </p:cNvPr>
          <p:cNvSpPr>
            <a:spLocks noGrp="1"/>
          </p:cNvSpPr>
          <p:nvPr>
            <p:ph type="sldNum" sz="quarter" idx="12"/>
          </p:nvPr>
        </p:nvSpPr>
        <p:spPr/>
        <p:txBody>
          <a:bodyPr/>
          <a:lstStyle/>
          <a:p>
            <a:pPr>
              <a:defRPr/>
            </a:pPr>
            <a:fld id="{F37FDE1F-680D-497B-B6BD-982E69AD6A27}" type="slidenum">
              <a:rPr lang="en-US" smtClean="0"/>
              <a:pPr>
                <a:defRPr/>
              </a:pPr>
              <a:t>15</a:t>
            </a:fld>
            <a:endParaRPr lang="en-US"/>
          </a:p>
        </p:txBody>
      </p:sp>
      <p:pic>
        <p:nvPicPr>
          <p:cNvPr id="2" name="Picture 1">
            <a:extLst>
              <a:ext uri="{FF2B5EF4-FFF2-40B4-BE49-F238E27FC236}">
                <a16:creationId xmlns:a16="http://schemas.microsoft.com/office/drawing/2014/main" id="{F2B82A33-4BAE-FD99-4ED2-67DF4FFA089C}"/>
              </a:ext>
            </a:extLst>
          </p:cNvPr>
          <p:cNvPicPr>
            <a:picLocks noChangeAspect="1"/>
          </p:cNvPicPr>
          <p:nvPr/>
        </p:nvPicPr>
        <p:blipFill>
          <a:blip r:embed="rId2"/>
          <a:stretch>
            <a:fillRect/>
          </a:stretch>
        </p:blipFill>
        <p:spPr>
          <a:xfrm>
            <a:off x="1021688" y="761862"/>
            <a:ext cx="11170312" cy="6096138"/>
          </a:xfrm>
          <a:prstGeom prst="rect">
            <a:avLst/>
          </a:prstGeom>
        </p:spPr>
      </p:pic>
      <p:sp>
        <p:nvSpPr>
          <p:cNvPr id="7" name="Title 5">
            <a:extLst>
              <a:ext uri="{FF2B5EF4-FFF2-40B4-BE49-F238E27FC236}">
                <a16:creationId xmlns:a16="http://schemas.microsoft.com/office/drawing/2014/main" id="{1D387257-B59D-765D-CF83-D57C2F7E538A}"/>
              </a:ext>
            </a:extLst>
          </p:cNvPr>
          <p:cNvSpPr>
            <a:spLocks noGrp="1"/>
          </p:cNvSpPr>
          <p:nvPr>
            <p:ph type="title"/>
          </p:nvPr>
        </p:nvSpPr>
        <p:spPr>
          <a:xfrm>
            <a:off x="1071714" y="-87081"/>
            <a:ext cx="11120286" cy="744538"/>
          </a:xfrm>
        </p:spPr>
        <p:txBody>
          <a:bodyPr/>
          <a:lstStyle/>
          <a:p>
            <a:pPr eaLnBrk="1" hangingPunct="1">
              <a:defRPr/>
            </a:pPr>
            <a:r>
              <a:rPr lang="en-GB" sz="1800" dirty="0"/>
              <a:t>Meta-analysis of job entry impact evidence with 2 study size sub-groups</a:t>
            </a:r>
            <a:br>
              <a:rPr lang="en-GB" sz="1800" dirty="0"/>
            </a:br>
            <a:r>
              <a:rPr lang="en-GB" sz="1600" dirty="0"/>
              <a:t>(</a:t>
            </a:r>
            <a:r>
              <a:rPr lang="en-GB" sz="1600" u="sng" dirty="0"/>
              <a:t>this looks optimal, with the overall estimate of 1.32 [1.2,1.46] from the pooled medium &amp; large studies suggested as appropriate measure for policy makers of expected average IPS effect for IPS at reasonable scale</a:t>
            </a:r>
            <a:r>
              <a:rPr lang="en-GB" sz="1600" dirty="0"/>
              <a:t>)</a:t>
            </a:r>
          </a:p>
        </p:txBody>
      </p:sp>
      <p:sp>
        <p:nvSpPr>
          <p:cNvPr id="8" name="Oval 7">
            <a:extLst>
              <a:ext uri="{FF2B5EF4-FFF2-40B4-BE49-F238E27FC236}">
                <a16:creationId xmlns:a16="http://schemas.microsoft.com/office/drawing/2014/main" id="{4C0B1DCA-AF62-3671-D597-7A169465E4F8}"/>
              </a:ext>
            </a:extLst>
          </p:cNvPr>
          <p:cNvSpPr/>
          <p:nvPr/>
        </p:nvSpPr>
        <p:spPr>
          <a:xfrm>
            <a:off x="7787811" y="2887038"/>
            <a:ext cx="1047964" cy="462337"/>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95247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A86CC99-D5BE-C8C7-48CE-8CA24CD4D803}"/>
              </a:ext>
            </a:extLst>
          </p:cNvPr>
          <p:cNvSpPr>
            <a:spLocks noGrp="1"/>
          </p:cNvSpPr>
          <p:nvPr>
            <p:ph type="sldNum" sz="quarter" idx="12"/>
          </p:nvPr>
        </p:nvSpPr>
        <p:spPr/>
        <p:txBody>
          <a:bodyPr/>
          <a:lstStyle/>
          <a:p>
            <a:pPr>
              <a:defRPr/>
            </a:pPr>
            <a:fld id="{C083B62B-A7B9-4FDF-B7F9-F1895AEA2DA7}" type="slidenum">
              <a:rPr lang="en-US" smtClean="0"/>
              <a:pPr>
                <a:defRPr/>
              </a:pPr>
              <a:t>16</a:t>
            </a:fld>
            <a:endParaRPr lang="en-US"/>
          </a:p>
        </p:txBody>
      </p:sp>
      <p:pic>
        <p:nvPicPr>
          <p:cNvPr id="5" name="Picture 4">
            <a:extLst>
              <a:ext uri="{FF2B5EF4-FFF2-40B4-BE49-F238E27FC236}">
                <a16:creationId xmlns:a16="http://schemas.microsoft.com/office/drawing/2014/main" id="{4920DE26-B2C5-7BBD-180E-619698FF7F66}"/>
              </a:ext>
            </a:extLst>
          </p:cNvPr>
          <p:cNvPicPr>
            <a:picLocks noChangeAspect="1"/>
          </p:cNvPicPr>
          <p:nvPr/>
        </p:nvPicPr>
        <p:blipFill>
          <a:blip r:embed="rId2"/>
          <a:stretch>
            <a:fillRect/>
          </a:stretch>
        </p:blipFill>
        <p:spPr>
          <a:xfrm>
            <a:off x="1247100" y="659825"/>
            <a:ext cx="10516810" cy="6198175"/>
          </a:xfrm>
          <a:prstGeom prst="rect">
            <a:avLst/>
          </a:prstGeom>
        </p:spPr>
      </p:pic>
      <p:sp>
        <p:nvSpPr>
          <p:cNvPr id="6" name="Title 5">
            <a:extLst>
              <a:ext uri="{FF2B5EF4-FFF2-40B4-BE49-F238E27FC236}">
                <a16:creationId xmlns:a16="http://schemas.microsoft.com/office/drawing/2014/main" id="{66A11172-896C-12C5-C86C-54AF9CE80DAF}"/>
              </a:ext>
            </a:extLst>
          </p:cNvPr>
          <p:cNvSpPr>
            <a:spLocks noGrp="1"/>
          </p:cNvSpPr>
          <p:nvPr>
            <p:ph type="title"/>
          </p:nvPr>
        </p:nvSpPr>
        <p:spPr>
          <a:xfrm>
            <a:off x="1071714" y="-87081"/>
            <a:ext cx="11120286" cy="744538"/>
          </a:xfrm>
        </p:spPr>
        <p:txBody>
          <a:bodyPr/>
          <a:lstStyle/>
          <a:p>
            <a:pPr eaLnBrk="1" hangingPunct="1">
              <a:defRPr/>
            </a:pPr>
            <a:r>
              <a:rPr lang="en-GB" sz="2000" dirty="0"/>
              <a:t>Meta-analysis of job entry impact evidence by health condition sub-groups, for interest</a:t>
            </a:r>
            <a:br>
              <a:rPr lang="en-GB" sz="2000" dirty="0"/>
            </a:br>
            <a:r>
              <a:rPr lang="en-GB" sz="2000" dirty="0"/>
              <a:t>(not optimal, note heterogeneity within the sub-groups)</a:t>
            </a:r>
          </a:p>
        </p:txBody>
      </p:sp>
    </p:spTree>
    <p:extLst>
      <p:ext uri="{BB962C8B-B14F-4D97-AF65-F5344CB8AC3E}">
        <p14:creationId xmlns:p14="http://schemas.microsoft.com/office/powerpoint/2010/main" val="4145982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5E71A7-E235-3D83-C462-EAE3E6F48A77}"/>
              </a:ext>
            </a:extLst>
          </p:cNvPr>
          <p:cNvSpPr>
            <a:spLocks noGrp="1"/>
          </p:cNvSpPr>
          <p:nvPr>
            <p:ph type="sldNum" sz="quarter" idx="12"/>
          </p:nvPr>
        </p:nvSpPr>
        <p:spPr/>
        <p:txBody>
          <a:bodyPr/>
          <a:lstStyle/>
          <a:p>
            <a:pPr>
              <a:defRPr/>
            </a:pPr>
            <a:fld id="{4FD9680F-F7C1-49B4-B4E2-7229952BEEE1}" type="slidenum">
              <a:rPr lang="en-US"/>
              <a:pPr>
                <a:defRPr/>
              </a:pPr>
              <a:t>17</a:t>
            </a:fld>
            <a:endParaRPr lang="en-US"/>
          </a:p>
        </p:txBody>
      </p:sp>
      <p:graphicFrame>
        <p:nvGraphicFramePr>
          <p:cNvPr id="2" name="Table 1">
            <a:extLst>
              <a:ext uri="{FF2B5EF4-FFF2-40B4-BE49-F238E27FC236}">
                <a16:creationId xmlns:a16="http://schemas.microsoft.com/office/drawing/2014/main" id="{03F5DA01-3E5F-25EA-EFC3-F2DCE415BCCC}"/>
              </a:ext>
            </a:extLst>
          </p:cNvPr>
          <p:cNvGraphicFramePr>
            <a:graphicFrameLocks noGrp="1"/>
          </p:cNvGraphicFramePr>
          <p:nvPr>
            <p:extLst>
              <p:ext uri="{D42A27DB-BD31-4B8C-83A1-F6EECF244321}">
                <p14:modId xmlns:p14="http://schemas.microsoft.com/office/powerpoint/2010/main" val="276121555"/>
              </p:ext>
            </p:extLst>
          </p:nvPr>
        </p:nvGraphicFramePr>
        <p:xfrm>
          <a:off x="0" y="0"/>
          <a:ext cx="12191999" cy="6416615"/>
        </p:xfrm>
        <a:graphic>
          <a:graphicData uri="http://schemas.openxmlformats.org/drawingml/2006/table">
            <a:tbl>
              <a:tblPr firstRow="1" firstCol="1" bandRow="1">
                <a:tableStyleId>{5C22544A-7EE6-4342-B048-85BDC9FD1C3A}</a:tableStyleId>
              </a:tblPr>
              <a:tblGrid>
                <a:gridCol w="1521023">
                  <a:extLst>
                    <a:ext uri="{9D8B030D-6E8A-4147-A177-3AD203B41FA5}">
                      <a16:colId xmlns:a16="http://schemas.microsoft.com/office/drawing/2014/main" val="20000"/>
                    </a:ext>
                  </a:extLst>
                </a:gridCol>
                <a:gridCol w="2133271">
                  <a:extLst>
                    <a:ext uri="{9D8B030D-6E8A-4147-A177-3AD203B41FA5}">
                      <a16:colId xmlns:a16="http://schemas.microsoft.com/office/drawing/2014/main" val="20001"/>
                    </a:ext>
                  </a:extLst>
                </a:gridCol>
                <a:gridCol w="3638165">
                  <a:extLst>
                    <a:ext uri="{9D8B030D-6E8A-4147-A177-3AD203B41FA5}">
                      <a16:colId xmlns:a16="http://schemas.microsoft.com/office/drawing/2014/main" val="20002"/>
                    </a:ext>
                  </a:extLst>
                </a:gridCol>
                <a:gridCol w="543882">
                  <a:extLst>
                    <a:ext uri="{9D8B030D-6E8A-4147-A177-3AD203B41FA5}">
                      <a16:colId xmlns:a16="http://schemas.microsoft.com/office/drawing/2014/main" val="20003"/>
                    </a:ext>
                  </a:extLst>
                </a:gridCol>
                <a:gridCol w="653733">
                  <a:extLst>
                    <a:ext uri="{9D8B030D-6E8A-4147-A177-3AD203B41FA5}">
                      <a16:colId xmlns:a16="http://schemas.microsoft.com/office/drawing/2014/main" val="20004"/>
                    </a:ext>
                  </a:extLst>
                </a:gridCol>
                <a:gridCol w="652964">
                  <a:extLst>
                    <a:ext uri="{9D8B030D-6E8A-4147-A177-3AD203B41FA5}">
                      <a16:colId xmlns:a16="http://schemas.microsoft.com/office/drawing/2014/main" val="20005"/>
                    </a:ext>
                  </a:extLst>
                </a:gridCol>
                <a:gridCol w="544649">
                  <a:extLst>
                    <a:ext uri="{9D8B030D-6E8A-4147-A177-3AD203B41FA5}">
                      <a16:colId xmlns:a16="http://schemas.microsoft.com/office/drawing/2014/main" val="20006"/>
                    </a:ext>
                  </a:extLst>
                </a:gridCol>
                <a:gridCol w="762048">
                  <a:extLst>
                    <a:ext uri="{9D8B030D-6E8A-4147-A177-3AD203B41FA5}">
                      <a16:colId xmlns:a16="http://schemas.microsoft.com/office/drawing/2014/main" val="20007"/>
                    </a:ext>
                  </a:extLst>
                </a:gridCol>
                <a:gridCol w="653733">
                  <a:extLst>
                    <a:ext uri="{9D8B030D-6E8A-4147-A177-3AD203B41FA5}">
                      <a16:colId xmlns:a16="http://schemas.microsoft.com/office/drawing/2014/main" val="20008"/>
                    </a:ext>
                  </a:extLst>
                </a:gridCol>
                <a:gridCol w="544649">
                  <a:extLst>
                    <a:ext uri="{9D8B030D-6E8A-4147-A177-3AD203B41FA5}">
                      <a16:colId xmlns:a16="http://schemas.microsoft.com/office/drawing/2014/main" val="20009"/>
                    </a:ext>
                  </a:extLst>
                </a:gridCol>
                <a:gridCol w="543882">
                  <a:extLst>
                    <a:ext uri="{9D8B030D-6E8A-4147-A177-3AD203B41FA5}">
                      <a16:colId xmlns:a16="http://schemas.microsoft.com/office/drawing/2014/main" val="20010"/>
                    </a:ext>
                  </a:extLst>
                </a:gridCol>
              </a:tblGrid>
              <a:tr h="214842">
                <a:tc>
                  <a:txBody>
                    <a:bodyPr/>
                    <a:lstStyle/>
                    <a:p>
                      <a:pPr>
                        <a:lnSpc>
                          <a:spcPct val="100000"/>
                        </a:lnSpc>
                        <a:spcAft>
                          <a:spcPts val="0"/>
                        </a:spcAft>
                      </a:pPr>
                      <a:endParaRPr lang="en-GB" sz="800" b="1" kern="100" dirty="0">
                        <a:effectLst/>
                        <a:latin typeface="+mn-lt"/>
                        <a:ea typeface="Calibri" panose="020F0502020204030204" pitchFamily="34" charset="0"/>
                        <a:cs typeface="Times New Roman" panose="02020603050405020304" pitchFamily="18" charset="0"/>
                      </a:endParaRPr>
                    </a:p>
                  </a:txBody>
                  <a:tcPr marL="35925" marR="35925" marT="0" marB="0" anchor="ctr"/>
                </a:tc>
                <a:tc>
                  <a:txBody>
                    <a:bodyPr/>
                    <a:lstStyle/>
                    <a:p>
                      <a:pPr>
                        <a:lnSpc>
                          <a:spcPct val="100000"/>
                        </a:lnSpc>
                        <a:spcAft>
                          <a:spcPts val="0"/>
                        </a:spcAft>
                      </a:pPr>
                      <a:endParaRPr lang="en-GB" sz="800" b="1" kern="100" dirty="0">
                        <a:effectLst/>
                        <a:latin typeface="+mn-lt"/>
                        <a:ea typeface="Calibri" panose="020F0502020204030204" pitchFamily="34" charset="0"/>
                        <a:cs typeface="Times New Roman" panose="02020603050405020304" pitchFamily="18" charset="0"/>
                      </a:endParaRPr>
                    </a:p>
                  </a:txBody>
                  <a:tcPr marL="35925" marR="35925" marT="0" marB="0" anchor="ctr"/>
                </a:tc>
                <a:tc>
                  <a:txBody>
                    <a:bodyPr/>
                    <a:lstStyle/>
                    <a:p>
                      <a:pPr>
                        <a:lnSpc>
                          <a:spcPct val="100000"/>
                        </a:lnSpc>
                        <a:spcAft>
                          <a:spcPts val="0"/>
                        </a:spcAft>
                      </a:pPr>
                      <a:endParaRPr lang="en-GB" sz="800" b="1" kern="100">
                        <a:effectLst/>
                        <a:latin typeface="+mn-lt"/>
                        <a:ea typeface="Calibri" panose="020F0502020204030204" pitchFamily="34" charset="0"/>
                        <a:cs typeface="Times New Roman" panose="02020603050405020304" pitchFamily="18" charset="0"/>
                      </a:endParaRPr>
                    </a:p>
                  </a:txBody>
                  <a:tcPr marL="35925" marR="35925" marT="0" marB="0" anchor="ctr"/>
                </a:tc>
                <a:tc gridSpan="3">
                  <a:txBody>
                    <a:bodyPr/>
                    <a:lstStyle/>
                    <a:p>
                      <a:pPr algn="ctr">
                        <a:lnSpc>
                          <a:spcPct val="100000"/>
                        </a:lnSpc>
                        <a:spcAft>
                          <a:spcPts val="0"/>
                        </a:spcAft>
                      </a:pPr>
                      <a:r>
                        <a:rPr lang="en-GB" sz="800" b="1" kern="100" dirty="0">
                          <a:effectLst/>
                          <a:latin typeface="+mn-lt"/>
                          <a:ea typeface="Calibri" panose="020F0502020204030204" pitchFamily="34" charset="0"/>
                          <a:cs typeface="Times New Roman" panose="02020603050405020304" pitchFamily="18" charset="0"/>
                        </a:rPr>
                        <a:t>IPS / SEQF</a:t>
                      </a:r>
                    </a:p>
                  </a:txBody>
                  <a:tcPr marL="35925" marR="35925" marT="0" marB="0" anchor="ctr"/>
                </a:tc>
                <a:tc hMerge="1">
                  <a:txBody>
                    <a:bodyPr/>
                    <a:lstStyle/>
                    <a:p>
                      <a:pPr>
                        <a:lnSpc>
                          <a:spcPct val="100000"/>
                        </a:lnSpc>
                        <a:spcAft>
                          <a:spcPts val="0"/>
                        </a:spcAft>
                      </a:pP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hMerge="1">
                  <a:txBody>
                    <a:bodyPr/>
                    <a:lstStyle/>
                    <a:p>
                      <a:pPr>
                        <a:lnSpc>
                          <a:spcPct val="100000"/>
                        </a:lnSpc>
                        <a:spcAft>
                          <a:spcPts val="0"/>
                        </a:spcAft>
                      </a:pP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gridSpan="3">
                  <a:txBody>
                    <a:bodyPr/>
                    <a:lstStyle/>
                    <a:p>
                      <a:pPr algn="ctr">
                        <a:lnSpc>
                          <a:spcPct val="100000"/>
                        </a:lnSpc>
                        <a:spcAft>
                          <a:spcPts val="0"/>
                        </a:spcAft>
                      </a:pPr>
                      <a:r>
                        <a:rPr lang="en-GB" sz="800" b="1" kern="100" dirty="0">
                          <a:effectLst/>
                          <a:latin typeface="+mn-lt"/>
                          <a:ea typeface="Calibri" panose="020F0502020204030204" pitchFamily="34" charset="0"/>
                          <a:cs typeface="Times New Roman" panose="02020603050405020304" pitchFamily="18" charset="0"/>
                        </a:rPr>
                        <a:t>Control</a:t>
                      </a:r>
                    </a:p>
                  </a:txBody>
                  <a:tcPr marL="35925" marR="35925" marT="0" marB="0" anchor="ctr"/>
                </a:tc>
                <a:tc hMerge="1">
                  <a:txBody>
                    <a:bodyPr/>
                    <a:lstStyle/>
                    <a:p>
                      <a:pPr>
                        <a:lnSpc>
                          <a:spcPct val="100000"/>
                        </a:lnSpc>
                        <a:spcAft>
                          <a:spcPts val="0"/>
                        </a:spcAft>
                      </a:pP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hMerge="1">
                  <a:txBody>
                    <a:bodyPr/>
                    <a:lstStyle/>
                    <a:p>
                      <a:pPr>
                        <a:lnSpc>
                          <a:spcPct val="100000"/>
                        </a:lnSpc>
                        <a:spcAft>
                          <a:spcPts val="0"/>
                        </a:spcAft>
                      </a:pP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endParaRPr lang="en-GB" sz="800" b="1" kern="100">
                        <a:effectLst/>
                        <a:latin typeface="+mn-lt"/>
                        <a:ea typeface="Calibri" panose="020F0502020204030204" pitchFamily="34" charset="0"/>
                        <a:cs typeface="Times New Roman" panose="02020603050405020304" pitchFamily="18" charset="0"/>
                      </a:endParaRPr>
                    </a:p>
                  </a:txBody>
                  <a:tcPr marL="35925" marR="35925" marT="0" marB="0" anchor="ctr"/>
                </a:tc>
                <a:tc>
                  <a:txBody>
                    <a:bodyPr/>
                    <a:lstStyle/>
                    <a:p>
                      <a:pPr>
                        <a:lnSpc>
                          <a:spcPct val="100000"/>
                        </a:lnSpc>
                        <a:spcAft>
                          <a:spcPts val="0"/>
                        </a:spcAft>
                      </a:pPr>
                      <a:endParaRPr lang="en-GB" sz="800" b="1" kern="100" dirty="0">
                        <a:effectLst/>
                        <a:latin typeface="+mn-lt"/>
                        <a:ea typeface="Calibri" panose="020F0502020204030204" pitchFamily="34" charset="0"/>
                        <a:cs typeface="Times New Roman" panose="02020603050405020304" pitchFamily="18" charset="0"/>
                      </a:endParaRPr>
                    </a:p>
                  </a:txBody>
                  <a:tcPr marL="35925" marR="35925" marT="0" marB="0" anchor="ctr"/>
                </a:tc>
                <a:extLst>
                  <a:ext uri="{0D108BD9-81ED-4DB2-BD59-A6C34878D82A}">
                    <a16:rowId xmlns:a16="http://schemas.microsoft.com/office/drawing/2014/main" val="2502767169"/>
                  </a:ext>
                </a:extLst>
              </a:tr>
              <a:tr h="214842">
                <a:tc>
                  <a:txBody>
                    <a:bodyPr/>
                    <a:lstStyle/>
                    <a:p>
                      <a:pPr>
                        <a:lnSpc>
                          <a:spcPct val="100000"/>
                        </a:lnSpc>
                        <a:spcAft>
                          <a:spcPts val="0"/>
                        </a:spcAft>
                      </a:pPr>
                      <a:r>
                        <a:rPr lang="en-GB" sz="800" b="1" kern="100">
                          <a:solidFill>
                            <a:schemeClr val="bg1"/>
                          </a:solidFill>
                          <a:effectLst/>
                          <a:latin typeface="+mn-lt"/>
                        </a:rPr>
                        <a:t>Study</a:t>
                      </a:r>
                      <a:endParaRPr lang="en-GB" sz="800" b="1" kern="100">
                        <a:solidFill>
                          <a:schemeClr val="bg1"/>
                        </a:solidFill>
                        <a:effectLst/>
                        <a:latin typeface="+mn-lt"/>
                        <a:ea typeface="Calibri" panose="020F0502020204030204" pitchFamily="34" charset="0"/>
                        <a:cs typeface="Times New Roman" panose="02020603050405020304" pitchFamily="18" charset="0"/>
                      </a:endParaRPr>
                    </a:p>
                  </a:txBody>
                  <a:tcPr marL="35925" marR="35925" marT="0" marB="0" anchor="ctr"/>
                </a:tc>
                <a:tc>
                  <a:txBody>
                    <a:bodyPr/>
                    <a:lstStyle/>
                    <a:p>
                      <a:pPr>
                        <a:lnSpc>
                          <a:spcPct val="100000"/>
                        </a:lnSpc>
                        <a:spcAft>
                          <a:spcPts val="0"/>
                        </a:spcAft>
                      </a:pPr>
                      <a:r>
                        <a:rPr lang="en-GB" sz="800" b="1" kern="100" dirty="0">
                          <a:solidFill>
                            <a:schemeClr val="bg1"/>
                          </a:solidFill>
                          <a:effectLst/>
                          <a:latin typeface="+mn-lt"/>
                        </a:rPr>
                        <a:t>Population</a:t>
                      </a:r>
                      <a:endParaRPr lang="en-GB" sz="800" b="1" kern="100" dirty="0">
                        <a:solidFill>
                          <a:schemeClr val="bg1"/>
                        </a:solidFill>
                        <a:effectLst/>
                        <a:latin typeface="+mn-lt"/>
                        <a:ea typeface="Calibri" panose="020F0502020204030204" pitchFamily="34" charset="0"/>
                        <a:cs typeface="Times New Roman" panose="02020603050405020304" pitchFamily="18" charset="0"/>
                      </a:endParaRPr>
                    </a:p>
                  </a:txBody>
                  <a:tcPr marL="35925" marR="35925" marT="0" marB="0" anchor="ctr">
                    <a:solidFill>
                      <a:schemeClr val="accent1"/>
                    </a:solidFill>
                  </a:tcPr>
                </a:tc>
                <a:tc>
                  <a:txBody>
                    <a:bodyPr/>
                    <a:lstStyle/>
                    <a:p>
                      <a:pPr>
                        <a:lnSpc>
                          <a:spcPct val="100000"/>
                        </a:lnSpc>
                        <a:spcAft>
                          <a:spcPts val="0"/>
                        </a:spcAft>
                      </a:pPr>
                      <a:r>
                        <a:rPr lang="en-GB" sz="800" b="1" kern="100" dirty="0">
                          <a:solidFill>
                            <a:schemeClr val="bg1"/>
                          </a:solidFill>
                          <a:effectLst/>
                          <a:latin typeface="+mn-lt"/>
                        </a:rPr>
                        <a:t>Definition</a:t>
                      </a:r>
                      <a:endParaRPr lang="en-GB" sz="800" b="1" kern="100" dirty="0">
                        <a:solidFill>
                          <a:schemeClr val="bg1"/>
                        </a:solidFill>
                        <a:effectLst/>
                        <a:latin typeface="+mn-lt"/>
                        <a:ea typeface="Calibri" panose="020F0502020204030204" pitchFamily="34" charset="0"/>
                        <a:cs typeface="Times New Roman" panose="02020603050405020304" pitchFamily="18" charset="0"/>
                      </a:endParaRPr>
                    </a:p>
                  </a:txBody>
                  <a:tcPr marL="35925" marR="35925" marT="0" marB="0" anchor="ctr">
                    <a:solidFill>
                      <a:schemeClr val="accent1"/>
                    </a:solidFill>
                  </a:tcPr>
                </a:tc>
                <a:tc>
                  <a:txBody>
                    <a:bodyPr/>
                    <a:lstStyle/>
                    <a:p>
                      <a:pPr>
                        <a:lnSpc>
                          <a:spcPct val="100000"/>
                        </a:lnSpc>
                        <a:spcAft>
                          <a:spcPts val="0"/>
                        </a:spcAft>
                      </a:pPr>
                      <a:r>
                        <a:rPr lang="en-GB" sz="800" b="1" kern="100" dirty="0">
                          <a:solidFill>
                            <a:schemeClr val="bg1"/>
                          </a:solidFill>
                          <a:effectLst/>
                          <a:latin typeface="+mn-lt"/>
                        </a:rPr>
                        <a:t>n </a:t>
                      </a:r>
                      <a:endParaRPr lang="en-GB" sz="800" b="1" kern="100" dirty="0">
                        <a:solidFill>
                          <a:schemeClr val="bg1"/>
                        </a:solidFill>
                        <a:effectLst/>
                        <a:latin typeface="+mn-lt"/>
                        <a:ea typeface="Calibri" panose="020F0502020204030204" pitchFamily="34" charset="0"/>
                        <a:cs typeface="Times New Roman" panose="02020603050405020304" pitchFamily="18" charset="0"/>
                      </a:endParaRPr>
                    </a:p>
                  </a:txBody>
                  <a:tcPr marL="35925" marR="35925" marT="0" marB="0" anchor="ctr">
                    <a:solidFill>
                      <a:schemeClr val="accent1"/>
                    </a:solidFill>
                  </a:tcPr>
                </a:tc>
                <a:tc>
                  <a:txBody>
                    <a:bodyPr/>
                    <a:lstStyle/>
                    <a:p>
                      <a:pPr>
                        <a:lnSpc>
                          <a:spcPct val="100000"/>
                        </a:lnSpc>
                        <a:spcAft>
                          <a:spcPts val="0"/>
                        </a:spcAft>
                      </a:pPr>
                      <a:r>
                        <a:rPr lang="en-GB" sz="800" b="1" kern="100" dirty="0">
                          <a:solidFill>
                            <a:schemeClr val="bg1"/>
                          </a:solidFill>
                          <a:effectLst/>
                          <a:latin typeface="+mn-lt"/>
                        </a:rPr>
                        <a:t>Mean / %</a:t>
                      </a:r>
                      <a:endParaRPr lang="en-GB" sz="800" b="1" kern="100" dirty="0">
                        <a:solidFill>
                          <a:schemeClr val="bg1"/>
                        </a:solidFill>
                        <a:effectLst/>
                        <a:latin typeface="+mn-lt"/>
                        <a:ea typeface="Calibri" panose="020F0502020204030204" pitchFamily="34" charset="0"/>
                        <a:cs typeface="Times New Roman" panose="02020603050405020304" pitchFamily="18" charset="0"/>
                      </a:endParaRPr>
                    </a:p>
                  </a:txBody>
                  <a:tcPr marL="35925" marR="35925" marT="0" marB="0" anchor="ctr">
                    <a:solidFill>
                      <a:schemeClr val="accent1"/>
                    </a:solidFill>
                  </a:tcPr>
                </a:tc>
                <a:tc>
                  <a:txBody>
                    <a:bodyPr/>
                    <a:lstStyle/>
                    <a:p>
                      <a:pPr>
                        <a:lnSpc>
                          <a:spcPct val="100000"/>
                        </a:lnSpc>
                        <a:spcAft>
                          <a:spcPts val="0"/>
                        </a:spcAft>
                      </a:pPr>
                      <a:r>
                        <a:rPr lang="en-GB" sz="800" b="1" kern="100" dirty="0">
                          <a:solidFill>
                            <a:schemeClr val="bg1"/>
                          </a:solidFill>
                          <a:effectLst/>
                          <a:latin typeface="+mn-lt"/>
                        </a:rPr>
                        <a:t>SD</a:t>
                      </a:r>
                      <a:endParaRPr lang="en-GB" sz="800" b="1" kern="100" dirty="0">
                        <a:solidFill>
                          <a:schemeClr val="bg1"/>
                        </a:solidFill>
                        <a:effectLst/>
                        <a:latin typeface="+mn-lt"/>
                        <a:ea typeface="Calibri" panose="020F0502020204030204" pitchFamily="34" charset="0"/>
                        <a:cs typeface="Times New Roman" panose="02020603050405020304" pitchFamily="18" charset="0"/>
                      </a:endParaRPr>
                    </a:p>
                  </a:txBody>
                  <a:tcPr marL="35925" marR="35925" marT="0" marB="0" anchor="ctr">
                    <a:solidFill>
                      <a:schemeClr val="accent1"/>
                    </a:solidFill>
                  </a:tcPr>
                </a:tc>
                <a:tc>
                  <a:txBody>
                    <a:bodyPr/>
                    <a:lstStyle/>
                    <a:p>
                      <a:pPr>
                        <a:lnSpc>
                          <a:spcPct val="100000"/>
                        </a:lnSpc>
                        <a:spcAft>
                          <a:spcPts val="0"/>
                        </a:spcAft>
                      </a:pPr>
                      <a:r>
                        <a:rPr lang="en-GB" sz="800" b="1" kern="100" dirty="0">
                          <a:solidFill>
                            <a:schemeClr val="bg1"/>
                          </a:solidFill>
                          <a:effectLst/>
                          <a:latin typeface="+mn-lt"/>
                        </a:rPr>
                        <a:t>n </a:t>
                      </a:r>
                      <a:endParaRPr lang="en-GB" sz="800" b="1" kern="100" dirty="0">
                        <a:solidFill>
                          <a:schemeClr val="bg1"/>
                        </a:solidFill>
                        <a:effectLst/>
                        <a:latin typeface="+mn-lt"/>
                        <a:ea typeface="Calibri" panose="020F0502020204030204" pitchFamily="34" charset="0"/>
                        <a:cs typeface="Times New Roman" panose="02020603050405020304" pitchFamily="18" charset="0"/>
                      </a:endParaRPr>
                    </a:p>
                  </a:txBody>
                  <a:tcPr marL="35925" marR="35925" marT="0" marB="0" anchor="ctr">
                    <a:solidFill>
                      <a:schemeClr val="accent1"/>
                    </a:solidFill>
                  </a:tcPr>
                </a:tc>
                <a:tc>
                  <a:txBody>
                    <a:bodyPr/>
                    <a:lstStyle/>
                    <a:p>
                      <a:pPr>
                        <a:lnSpc>
                          <a:spcPct val="100000"/>
                        </a:lnSpc>
                        <a:spcAft>
                          <a:spcPts val="0"/>
                        </a:spcAft>
                      </a:pPr>
                      <a:r>
                        <a:rPr lang="en-GB" sz="800" b="1" kern="100" dirty="0">
                          <a:solidFill>
                            <a:schemeClr val="bg1"/>
                          </a:solidFill>
                          <a:effectLst/>
                          <a:latin typeface="+mn-lt"/>
                        </a:rPr>
                        <a:t>Mean / %</a:t>
                      </a:r>
                      <a:endParaRPr lang="en-GB" sz="800" b="1" kern="100" dirty="0">
                        <a:solidFill>
                          <a:schemeClr val="bg1"/>
                        </a:solidFill>
                        <a:effectLst/>
                        <a:latin typeface="+mn-lt"/>
                        <a:ea typeface="Calibri" panose="020F0502020204030204" pitchFamily="34" charset="0"/>
                        <a:cs typeface="Times New Roman" panose="02020603050405020304" pitchFamily="18" charset="0"/>
                      </a:endParaRPr>
                    </a:p>
                  </a:txBody>
                  <a:tcPr marL="35925" marR="35925" marT="0" marB="0" anchor="ctr">
                    <a:solidFill>
                      <a:schemeClr val="accent1"/>
                    </a:solidFill>
                  </a:tcPr>
                </a:tc>
                <a:tc>
                  <a:txBody>
                    <a:bodyPr/>
                    <a:lstStyle/>
                    <a:p>
                      <a:pPr>
                        <a:lnSpc>
                          <a:spcPct val="100000"/>
                        </a:lnSpc>
                        <a:spcAft>
                          <a:spcPts val="0"/>
                        </a:spcAft>
                      </a:pPr>
                      <a:r>
                        <a:rPr lang="en-GB" sz="800" b="1" kern="100" dirty="0">
                          <a:solidFill>
                            <a:schemeClr val="bg1"/>
                          </a:solidFill>
                          <a:effectLst/>
                          <a:latin typeface="+mn-lt"/>
                        </a:rPr>
                        <a:t>SD</a:t>
                      </a:r>
                      <a:endParaRPr lang="en-GB" sz="800" b="1" kern="100" dirty="0">
                        <a:solidFill>
                          <a:schemeClr val="bg1"/>
                        </a:solidFill>
                        <a:effectLst/>
                        <a:latin typeface="+mn-lt"/>
                        <a:ea typeface="Calibri" panose="020F0502020204030204" pitchFamily="34" charset="0"/>
                        <a:cs typeface="Times New Roman" panose="02020603050405020304" pitchFamily="18" charset="0"/>
                      </a:endParaRPr>
                    </a:p>
                  </a:txBody>
                  <a:tcPr marL="35925" marR="35925" marT="0" marB="0" anchor="ctr">
                    <a:solidFill>
                      <a:schemeClr val="accent1"/>
                    </a:solidFill>
                  </a:tcPr>
                </a:tc>
                <a:tc>
                  <a:txBody>
                    <a:bodyPr/>
                    <a:lstStyle/>
                    <a:p>
                      <a:pPr>
                        <a:lnSpc>
                          <a:spcPct val="100000"/>
                        </a:lnSpc>
                        <a:spcAft>
                          <a:spcPts val="0"/>
                        </a:spcAft>
                      </a:pPr>
                      <a:r>
                        <a:rPr lang="en-GB" sz="800" b="1" kern="100" dirty="0">
                          <a:solidFill>
                            <a:schemeClr val="bg1"/>
                          </a:solidFill>
                          <a:effectLst/>
                          <a:latin typeface="+mn-lt"/>
                        </a:rPr>
                        <a:t>Sig</a:t>
                      </a:r>
                      <a:endParaRPr lang="en-GB" sz="800" b="1" kern="100" dirty="0">
                        <a:solidFill>
                          <a:schemeClr val="bg1"/>
                        </a:solidFill>
                        <a:effectLst/>
                        <a:latin typeface="+mn-lt"/>
                        <a:ea typeface="Calibri" panose="020F0502020204030204" pitchFamily="34" charset="0"/>
                        <a:cs typeface="Times New Roman" panose="02020603050405020304" pitchFamily="18" charset="0"/>
                      </a:endParaRPr>
                    </a:p>
                  </a:txBody>
                  <a:tcPr marL="35925" marR="35925" marT="0" marB="0" anchor="ctr">
                    <a:solidFill>
                      <a:schemeClr val="accent1"/>
                    </a:solidFill>
                  </a:tcPr>
                </a:tc>
                <a:tc>
                  <a:txBody>
                    <a:bodyPr/>
                    <a:lstStyle/>
                    <a:p>
                      <a:pPr>
                        <a:lnSpc>
                          <a:spcPct val="100000"/>
                        </a:lnSpc>
                        <a:spcAft>
                          <a:spcPts val="0"/>
                        </a:spcAft>
                      </a:pPr>
                      <a:r>
                        <a:rPr lang="en-GB" sz="800" b="1" kern="100" dirty="0">
                          <a:solidFill>
                            <a:schemeClr val="bg1"/>
                          </a:solidFill>
                          <a:effectLst/>
                          <a:latin typeface="+mn-lt"/>
                        </a:rPr>
                        <a:t>Ratio</a:t>
                      </a:r>
                      <a:endParaRPr lang="en-GB" sz="800" b="1" kern="100" dirty="0">
                        <a:solidFill>
                          <a:schemeClr val="bg1"/>
                        </a:solidFill>
                        <a:effectLst/>
                        <a:latin typeface="+mn-lt"/>
                        <a:ea typeface="Calibri" panose="020F0502020204030204" pitchFamily="34" charset="0"/>
                        <a:cs typeface="Times New Roman" panose="02020603050405020304" pitchFamily="18" charset="0"/>
                      </a:endParaRPr>
                    </a:p>
                  </a:txBody>
                  <a:tcPr marL="35925" marR="35925" marT="0" marB="0" anchor="ctr">
                    <a:solidFill>
                      <a:schemeClr val="accent1"/>
                    </a:solidFill>
                  </a:tcPr>
                </a:tc>
                <a:extLst>
                  <a:ext uri="{0D108BD9-81ED-4DB2-BD59-A6C34878D82A}">
                    <a16:rowId xmlns:a16="http://schemas.microsoft.com/office/drawing/2014/main" val="10000"/>
                  </a:ext>
                </a:extLst>
              </a:tr>
              <a:tr h="279324">
                <a:tc gridSpan="10">
                  <a:txBody>
                    <a:bodyPr/>
                    <a:lstStyle/>
                    <a:p>
                      <a:pPr>
                        <a:lnSpc>
                          <a:spcPct val="100000"/>
                        </a:lnSpc>
                        <a:spcAft>
                          <a:spcPts val="0"/>
                        </a:spcAft>
                      </a:pPr>
                      <a:r>
                        <a:rPr lang="en-GB" sz="800" b="1" kern="100" dirty="0">
                          <a:effectLst/>
                        </a:rPr>
                        <a:t>Total work hours (Overall weighted ratio = 6.8)</a:t>
                      </a:r>
                      <a:endParaRPr lang="en-GB" sz="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solidFill>
                      <a:schemeClr val="accent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nSpc>
                          <a:spcPct val="100000"/>
                        </a:lnSpc>
                        <a:spcAft>
                          <a:spcPts val="0"/>
                        </a:spcAft>
                      </a:pPr>
                      <a:r>
                        <a:rPr lang="en-GB" sz="800" kern="100" dirty="0">
                          <a:effectLst/>
                        </a:rPr>
                        <a:t> </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solidFill>
                      <a:schemeClr val="accent1"/>
                    </a:solidFill>
                  </a:tcPr>
                </a:tc>
                <a:extLst>
                  <a:ext uri="{0D108BD9-81ED-4DB2-BD59-A6C34878D82A}">
                    <a16:rowId xmlns:a16="http://schemas.microsoft.com/office/drawing/2014/main" val="10001"/>
                  </a:ext>
                </a:extLst>
              </a:tr>
              <a:tr h="214842">
                <a:tc>
                  <a:txBody>
                    <a:bodyPr/>
                    <a:lstStyle/>
                    <a:p>
                      <a:pPr>
                        <a:lnSpc>
                          <a:spcPct val="100000"/>
                        </a:lnSpc>
                        <a:spcAft>
                          <a:spcPts val="0"/>
                        </a:spcAft>
                      </a:pPr>
                      <a:r>
                        <a:rPr lang="en-GB" sz="800" kern="100">
                          <a:effectLst/>
                        </a:rPr>
                        <a:t>LePage et al (2016)</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Substance misuse and/or CMH</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dirty="0">
                          <a:effectLst/>
                        </a:rPr>
                        <a:t>Total work hours over 6 month follow-up if employed</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46</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266</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254</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38</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217</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176</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ns</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200">
                          <a:effectLst/>
                        </a:rPr>
                        <a:t>1.23</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extLst>
                  <a:ext uri="{0D108BD9-81ED-4DB2-BD59-A6C34878D82A}">
                    <a16:rowId xmlns:a16="http://schemas.microsoft.com/office/drawing/2014/main" val="10002"/>
                  </a:ext>
                </a:extLst>
              </a:tr>
              <a:tr h="214842">
                <a:tc>
                  <a:txBody>
                    <a:bodyPr/>
                    <a:lstStyle/>
                    <a:p>
                      <a:pPr>
                        <a:lnSpc>
                          <a:spcPct val="100000"/>
                        </a:lnSpc>
                        <a:spcAft>
                          <a:spcPts val="0"/>
                        </a:spcAft>
                      </a:pPr>
                      <a:r>
                        <a:rPr lang="en-GB" sz="800" kern="100">
                          <a:effectLst/>
                        </a:rPr>
                        <a:t>Bejerholm et al (2017)</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dirty="0">
                          <a:effectLst/>
                        </a:rPr>
                        <a:t>Affective disorders</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dirty="0">
                          <a:effectLst/>
                        </a:rPr>
                        <a:t>Total work hours within 12m follow-up (all participants)</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33</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210.4</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432.8</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25</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3.84</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19.2</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0.01</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200">
                          <a:effectLst/>
                        </a:rPr>
                        <a:t>54.79</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extLst>
                  <a:ext uri="{0D108BD9-81ED-4DB2-BD59-A6C34878D82A}">
                    <a16:rowId xmlns:a16="http://schemas.microsoft.com/office/drawing/2014/main" val="10003"/>
                  </a:ext>
                </a:extLst>
              </a:tr>
              <a:tr h="214842">
                <a:tc>
                  <a:txBody>
                    <a:bodyPr/>
                    <a:lstStyle/>
                    <a:p>
                      <a:pPr>
                        <a:lnSpc>
                          <a:spcPct val="100000"/>
                        </a:lnSpc>
                        <a:spcAft>
                          <a:spcPts val="0"/>
                        </a:spcAft>
                      </a:pPr>
                      <a:r>
                        <a:rPr lang="en-GB" sz="800" kern="100">
                          <a:effectLst/>
                        </a:rPr>
                        <a:t>Davis et al (2012)</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dirty="0">
                          <a:effectLst/>
                        </a:rPr>
                        <a:t>Mild to moderate mental health</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dirty="0">
                          <a:effectLst/>
                        </a:rPr>
                        <a:t>Total work hours within 12m follow-up (all participants)</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42</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656</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661</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43</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236</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494</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0.00</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200">
                          <a:effectLst/>
                        </a:rPr>
                        <a:t>2.78</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extLst>
                  <a:ext uri="{0D108BD9-81ED-4DB2-BD59-A6C34878D82A}">
                    <a16:rowId xmlns:a16="http://schemas.microsoft.com/office/drawing/2014/main" val="10004"/>
                  </a:ext>
                </a:extLst>
              </a:tr>
              <a:tr h="214842">
                <a:tc>
                  <a:txBody>
                    <a:bodyPr/>
                    <a:lstStyle/>
                    <a:p>
                      <a:pPr>
                        <a:lnSpc>
                          <a:spcPct val="100000"/>
                        </a:lnSpc>
                        <a:spcAft>
                          <a:spcPts val="0"/>
                        </a:spcAft>
                      </a:pPr>
                      <a:r>
                        <a:rPr lang="en-GB" sz="800" kern="100">
                          <a:effectLst/>
                        </a:rPr>
                        <a:t>Sveinsdottir et al (2020)</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NEET young adults </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Total work hours within 12m follow-up (all participants)</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43</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140.0</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249.4</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37</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13.95</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55.48</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0.00</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200">
                          <a:effectLst/>
                        </a:rPr>
                        <a:t>10.04</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extLst>
                  <a:ext uri="{0D108BD9-81ED-4DB2-BD59-A6C34878D82A}">
                    <a16:rowId xmlns:a16="http://schemas.microsoft.com/office/drawing/2014/main" val="10005"/>
                  </a:ext>
                </a:extLst>
              </a:tr>
              <a:tr h="214842">
                <a:tc>
                  <a:txBody>
                    <a:bodyPr/>
                    <a:lstStyle/>
                    <a:p>
                      <a:pPr>
                        <a:lnSpc>
                          <a:spcPct val="100000"/>
                        </a:lnSpc>
                        <a:spcAft>
                          <a:spcPts val="0"/>
                        </a:spcAft>
                      </a:pPr>
                      <a:r>
                        <a:rPr lang="en-GB" sz="800" kern="100">
                          <a:effectLst/>
                        </a:rPr>
                        <a:t>Marsden et al (2024)</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Substance misuse</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Total days employed within 18m follow-up if employed</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207</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132.6</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141.6</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175</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130.4</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137.3</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ns</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200">
                          <a:effectLst/>
                        </a:rPr>
                        <a:t>1.02</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extLst>
                  <a:ext uri="{0D108BD9-81ED-4DB2-BD59-A6C34878D82A}">
                    <a16:rowId xmlns:a16="http://schemas.microsoft.com/office/drawing/2014/main" val="10006"/>
                  </a:ext>
                </a:extLst>
              </a:tr>
              <a:tr h="214842">
                <a:tc>
                  <a:txBody>
                    <a:bodyPr/>
                    <a:lstStyle/>
                    <a:p>
                      <a:pPr>
                        <a:lnSpc>
                          <a:spcPct val="100000"/>
                        </a:lnSpc>
                        <a:spcAft>
                          <a:spcPts val="0"/>
                        </a:spcAft>
                      </a:pPr>
                      <a:r>
                        <a:rPr lang="en-GB" sz="800" kern="100">
                          <a:effectLst/>
                        </a:rPr>
                        <a:t>Brinchmann et al (2024)</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CMH or somatic disorder</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dirty="0">
                          <a:effectLst/>
                        </a:rPr>
                        <a:t>Average additional work days due to IPS per year per person</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561</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5.6</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3150</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0</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0.00</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200">
                          <a:effectLst/>
                        </a:rPr>
                        <a:t>-</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extLst>
                  <a:ext uri="{0D108BD9-81ED-4DB2-BD59-A6C34878D82A}">
                    <a16:rowId xmlns:a16="http://schemas.microsoft.com/office/drawing/2014/main" val="10007"/>
                  </a:ext>
                </a:extLst>
              </a:tr>
              <a:tr h="229831">
                <a:tc gridSpan="10">
                  <a:txBody>
                    <a:bodyPr/>
                    <a:lstStyle/>
                    <a:p>
                      <a:pPr>
                        <a:lnSpc>
                          <a:spcPct val="100000"/>
                        </a:lnSpc>
                        <a:spcAft>
                          <a:spcPts val="0"/>
                        </a:spcAft>
                      </a:pPr>
                      <a:r>
                        <a:rPr lang="en-GB" sz="800" kern="100" dirty="0">
                          <a:effectLst/>
                        </a:rPr>
                        <a:t>Weekly hours worked (Overall weighted ratio = 7.1)</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nSpc>
                          <a:spcPct val="100000"/>
                        </a:lnSpc>
                        <a:spcAft>
                          <a:spcPts val="0"/>
                        </a:spcAft>
                      </a:pPr>
                      <a:r>
                        <a:rPr lang="en-GB" sz="800" kern="100">
                          <a:effectLst/>
                        </a:rPr>
                        <a:t> </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extLst>
                  <a:ext uri="{0D108BD9-81ED-4DB2-BD59-A6C34878D82A}">
                    <a16:rowId xmlns:a16="http://schemas.microsoft.com/office/drawing/2014/main" val="10008"/>
                  </a:ext>
                </a:extLst>
              </a:tr>
              <a:tr h="121924">
                <a:tc>
                  <a:txBody>
                    <a:bodyPr/>
                    <a:lstStyle/>
                    <a:p>
                      <a:pPr>
                        <a:lnSpc>
                          <a:spcPct val="100000"/>
                        </a:lnSpc>
                        <a:spcAft>
                          <a:spcPts val="0"/>
                        </a:spcAft>
                      </a:pPr>
                      <a:r>
                        <a:rPr lang="en-GB" sz="800" kern="100">
                          <a:effectLst/>
                        </a:rPr>
                        <a:t>LePage et al (2016)</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Substance misuse</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Weekly work hours over 6 month follow-up if employed</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46</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36</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24</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38</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33</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22</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ns</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200">
                          <a:effectLst/>
                        </a:rPr>
                        <a:t>1.09</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extLst>
                  <a:ext uri="{0D108BD9-81ED-4DB2-BD59-A6C34878D82A}">
                    <a16:rowId xmlns:a16="http://schemas.microsoft.com/office/drawing/2014/main" val="10009"/>
                  </a:ext>
                </a:extLst>
              </a:tr>
              <a:tr h="121924">
                <a:tc>
                  <a:txBody>
                    <a:bodyPr/>
                    <a:lstStyle/>
                    <a:p>
                      <a:pPr>
                        <a:lnSpc>
                          <a:spcPct val="100000"/>
                        </a:lnSpc>
                        <a:spcAft>
                          <a:spcPts val="0"/>
                        </a:spcAft>
                      </a:pPr>
                      <a:r>
                        <a:rPr lang="en-GB" sz="800" kern="100">
                          <a:effectLst/>
                        </a:rPr>
                        <a:t>Bejerholm et al (2017)</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Affective disorders</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Weekly hours at 12m follow-up (all participants)</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33</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11.0</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17.3</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25</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0.3</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1.6</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0.00</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200">
                          <a:effectLst/>
                        </a:rPr>
                        <a:t>36.67</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extLst>
                  <a:ext uri="{0D108BD9-81ED-4DB2-BD59-A6C34878D82A}">
                    <a16:rowId xmlns:a16="http://schemas.microsoft.com/office/drawing/2014/main" val="10010"/>
                  </a:ext>
                </a:extLst>
              </a:tr>
              <a:tr h="243848">
                <a:tc>
                  <a:txBody>
                    <a:bodyPr/>
                    <a:lstStyle/>
                    <a:p>
                      <a:pPr>
                        <a:lnSpc>
                          <a:spcPct val="100000"/>
                        </a:lnSpc>
                        <a:spcAft>
                          <a:spcPts val="0"/>
                        </a:spcAft>
                      </a:pPr>
                      <a:r>
                        <a:rPr lang="en-GB" sz="800" kern="100">
                          <a:effectLst/>
                        </a:rPr>
                        <a:t>Sveinsdottir et al (2020)</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NEET young adults </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Percentage ever working &gt;=20hrs per week during 12m follow-up (all participants)</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42</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33.3</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37</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5.4</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0.00</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200">
                          <a:effectLst/>
                        </a:rPr>
                        <a:t>6.17</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extLst>
                  <a:ext uri="{0D108BD9-81ED-4DB2-BD59-A6C34878D82A}">
                    <a16:rowId xmlns:a16="http://schemas.microsoft.com/office/drawing/2014/main" val="10011"/>
                  </a:ext>
                </a:extLst>
              </a:tr>
              <a:tr h="214842">
                <a:tc>
                  <a:txBody>
                    <a:bodyPr/>
                    <a:lstStyle/>
                    <a:p>
                      <a:pPr>
                        <a:lnSpc>
                          <a:spcPct val="100000"/>
                        </a:lnSpc>
                        <a:spcAft>
                          <a:spcPts val="0"/>
                        </a:spcAft>
                      </a:pPr>
                      <a:r>
                        <a:rPr lang="en-GB" sz="800" kern="100">
                          <a:effectLst/>
                        </a:rPr>
                        <a:t>Ottomanelli et al (2012)</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Spinal cord injury</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Weekly hours during 12m follow-up if employed</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24</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22.0</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14.6</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9</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17.0</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14.6</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&lt;0.05</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200">
                          <a:effectLst/>
                        </a:rPr>
                        <a:t>1.29</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extLst>
                  <a:ext uri="{0D108BD9-81ED-4DB2-BD59-A6C34878D82A}">
                    <a16:rowId xmlns:a16="http://schemas.microsoft.com/office/drawing/2014/main" val="10012"/>
                  </a:ext>
                </a:extLst>
              </a:tr>
              <a:tr h="214842">
                <a:tc>
                  <a:txBody>
                    <a:bodyPr/>
                    <a:lstStyle/>
                    <a:p>
                      <a:pPr>
                        <a:lnSpc>
                          <a:spcPct val="100000"/>
                        </a:lnSpc>
                        <a:spcAft>
                          <a:spcPts val="0"/>
                        </a:spcAft>
                      </a:pPr>
                      <a:r>
                        <a:rPr lang="en-GB" sz="800" kern="100">
                          <a:effectLst/>
                        </a:rPr>
                        <a:t>Poremski et al (2017)</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dirty="0">
                          <a:effectLst/>
                        </a:rPr>
                        <a:t>Moderate to severe MH</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Weekly hours if employed  </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23</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38.7</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18</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23.2</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0.10</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200">
                          <a:effectLst/>
                        </a:rPr>
                        <a:t>1.67</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extLst>
                  <a:ext uri="{0D108BD9-81ED-4DB2-BD59-A6C34878D82A}">
                    <a16:rowId xmlns:a16="http://schemas.microsoft.com/office/drawing/2014/main" val="10013"/>
                  </a:ext>
                </a:extLst>
              </a:tr>
              <a:tr h="243848">
                <a:tc>
                  <a:txBody>
                    <a:bodyPr/>
                    <a:lstStyle/>
                    <a:p>
                      <a:pPr>
                        <a:lnSpc>
                          <a:spcPct val="100000"/>
                        </a:lnSpc>
                        <a:spcAft>
                          <a:spcPts val="0"/>
                        </a:spcAft>
                      </a:pPr>
                      <a:r>
                        <a:rPr lang="en-GB" sz="800" kern="100">
                          <a:effectLst/>
                        </a:rPr>
                        <a:t>Ferguson et al (2012)</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Moderate to severe mental health + housing issues</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Weekly hours during the 10 month follow-up (all participants)</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16</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33.4</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3.95</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20</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32.5</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10.6</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ns</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200">
                          <a:effectLst/>
                        </a:rPr>
                        <a:t>1.03</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extLst>
                  <a:ext uri="{0D108BD9-81ED-4DB2-BD59-A6C34878D82A}">
                    <a16:rowId xmlns:a16="http://schemas.microsoft.com/office/drawing/2014/main" val="10014"/>
                  </a:ext>
                </a:extLst>
              </a:tr>
              <a:tr h="243848">
                <a:tc>
                  <a:txBody>
                    <a:bodyPr/>
                    <a:lstStyle/>
                    <a:p>
                      <a:pPr>
                        <a:lnSpc>
                          <a:spcPct val="100000"/>
                        </a:lnSpc>
                        <a:spcAft>
                          <a:spcPts val="0"/>
                        </a:spcAft>
                      </a:pPr>
                      <a:r>
                        <a:rPr lang="en-GB" sz="800" kern="100">
                          <a:effectLst/>
                        </a:rPr>
                        <a:t>Sveinsdottir et al (2020)</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Chronic pain </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Percentage ever working &gt;=20hrs per week during 12m follow-up (all participants)</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38</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17.6</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20</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11.8</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0.70</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200">
                          <a:effectLst/>
                        </a:rPr>
                        <a:t>1.49</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extLst>
                  <a:ext uri="{0D108BD9-81ED-4DB2-BD59-A6C34878D82A}">
                    <a16:rowId xmlns:a16="http://schemas.microsoft.com/office/drawing/2014/main" val="10015"/>
                  </a:ext>
                </a:extLst>
              </a:tr>
              <a:tr h="214842">
                <a:tc>
                  <a:txBody>
                    <a:bodyPr/>
                    <a:lstStyle/>
                    <a:p>
                      <a:pPr>
                        <a:lnSpc>
                          <a:spcPct val="100000"/>
                        </a:lnSpc>
                        <a:spcAft>
                          <a:spcPts val="0"/>
                        </a:spcAft>
                      </a:pPr>
                      <a:r>
                        <a:rPr lang="en-GB" sz="800" kern="100">
                          <a:effectLst/>
                        </a:rPr>
                        <a:t>Ottomanelli et al (2014)</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dirty="0">
                          <a:effectLst/>
                        </a:rPr>
                        <a:t>Spinal cord injury</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Weekly hours worked if employed</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17</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19.3</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16.2</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6</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22.1</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25.4</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200" dirty="0">
                          <a:effectLst/>
                        </a:rPr>
                        <a:t>0.87</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extLst>
                  <a:ext uri="{0D108BD9-81ED-4DB2-BD59-A6C34878D82A}">
                    <a16:rowId xmlns:a16="http://schemas.microsoft.com/office/drawing/2014/main" val="10018"/>
                  </a:ext>
                </a:extLst>
              </a:tr>
              <a:tr h="246350">
                <a:tc gridSpan="10">
                  <a:txBody>
                    <a:bodyPr/>
                    <a:lstStyle/>
                    <a:p>
                      <a:pPr>
                        <a:lnSpc>
                          <a:spcPct val="100000"/>
                        </a:lnSpc>
                        <a:spcAft>
                          <a:spcPts val="0"/>
                        </a:spcAft>
                      </a:pPr>
                      <a:r>
                        <a:rPr lang="en-GB" sz="800" kern="100" dirty="0">
                          <a:effectLst/>
                        </a:rPr>
                        <a:t>Job sustainment (Overall weighted ratio = 1.3)</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nSpc>
                          <a:spcPct val="100000"/>
                        </a:lnSpc>
                        <a:spcAft>
                          <a:spcPts val="0"/>
                        </a:spcAft>
                      </a:pPr>
                      <a:r>
                        <a:rPr lang="en-GB" sz="800" kern="100">
                          <a:effectLst/>
                        </a:rPr>
                        <a:t> </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extLst>
                  <a:ext uri="{0D108BD9-81ED-4DB2-BD59-A6C34878D82A}">
                    <a16:rowId xmlns:a16="http://schemas.microsoft.com/office/drawing/2014/main" val="10019"/>
                  </a:ext>
                </a:extLst>
              </a:tr>
              <a:tr h="121924">
                <a:tc>
                  <a:txBody>
                    <a:bodyPr/>
                    <a:lstStyle/>
                    <a:p>
                      <a:pPr>
                        <a:lnSpc>
                          <a:spcPct val="100000"/>
                        </a:lnSpc>
                        <a:spcAft>
                          <a:spcPts val="0"/>
                        </a:spcAft>
                      </a:pPr>
                      <a:r>
                        <a:rPr lang="en-GB" sz="800" kern="100">
                          <a:effectLst/>
                        </a:rPr>
                        <a:t>LePage et al (2016)</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Substance misuse</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Days worked within 6 month follow-up if employed</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46</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88.3</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53.0</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38</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87.6</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50.0</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ns</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200">
                          <a:effectLst/>
                        </a:rPr>
                        <a:t>1.01</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extLst>
                  <a:ext uri="{0D108BD9-81ED-4DB2-BD59-A6C34878D82A}">
                    <a16:rowId xmlns:a16="http://schemas.microsoft.com/office/drawing/2014/main" val="10020"/>
                  </a:ext>
                </a:extLst>
              </a:tr>
              <a:tr h="214842">
                <a:tc>
                  <a:txBody>
                    <a:bodyPr/>
                    <a:lstStyle/>
                    <a:p>
                      <a:pPr>
                        <a:lnSpc>
                          <a:spcPct val="100000"/>
                        </a:lnSpc>
                        <a:spcAft>
                          <a:spcPts val="0"/>
                        </a:spcAft>
                      </a:pPr>
                      <a:r>
                        <a:rPr lang="en-GB" sz="800" kern="100">
                          <a:effectLst/>
                        </a:rPr>
                        <a:t>Bejerholm et al (2007)</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Affective disorders</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Weeks worked within 12m follow-up (all participants)</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33</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7.7</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13.4</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25</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0.6</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2.5</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0.01</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200">
                          <a:effectLst/>
                        </a:rPr>
                        <a:t>12.83</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extLst>
                  <a:ext uri="{0D108BD9-81ED-4DB2-BD59-A6C34878D82A}">
                    <a16:rowId xmlns:a16="http://schemas.microsoft.com/office/drawing/2014/main" val="10021"/>
                  </a:ext>
                </a:extLst>
              </a:tr>
              <a:tr h="121924">
                <a:tc>
                  <a:txBody>
                    <a:bodyPr/>
                    <a:lstStyle/>
                    <a:p>
                      <a:pPr>
                        <a:lnSpc>
                          <a:spcPct val="100000"/>
                        </a:lnSpc>
                        <a:spcAft>
                          <a:spcPts val="0"/>
                        </a:spcAft>
                      </a:pPr>
                      <a:r>
                        <a:rPr lang="en-GB" sz="800" kern="100">
                          <a:effectLst/>
                        </a:rPr>
                        <a:t>Davis et al (2012)</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Veterans with PTSD</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Total work days within 12m follow-up (all participants)</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42</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83.8</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80.6</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43</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29.3</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61.9</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0.00</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200">
                          <a:effectLst/>
                        </a:rPr>
                        <a:t>2.86</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extLst>
                  <a:ext uri="{0D108BD9-81ED-4DB2-BD59-A6C34878D82A}">
                    <a16:rowId xmlns:a16="http://schemas.microsoft.com/office/drawing/2014/main" val="10022"/>
                  </a:ext>
                </a:extLst>
              </a:tr>
              <a:tr h="214842">
                <a:tc>
                  <a:txBody>
                    <a:bodyPr/>
                    <a:lstStyle/>
                    <a:p>
                      <a:pPr>
                        <a:lnSpc>
                          <a:spcPct val="100000"/>
                        </a:lnSpc>
                        <a:spcAft>
                          <a:spcPts val="0"/>
                        </a:spcAft>
                      </a:pPr>
                      <a:r>
                        <a:rPr lang="en-GB" sz="800" kern="100">
                          <a:effectLst/>
                        </a:rPr>
                        <a:t>Davis et al (2012)</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Veterans with PTSD</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Total work weeks within 12m follow-up (all participants)</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42</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21.6</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17.1</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43</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6.8</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13.8</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0.00</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200">
                          <a:effectLst/>
                        </a:rPr>
                        <a:t>3.18</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extLst>
                  <a:ext uri="{0D108BD9-81ED-4DB2-BD59-A6C34878D82A}">
                    <a16:rowId xmlns:a16="http://schemas.microsoft.com/office/drawing/2014/main" val="10023"/>
                  </a:ext>
                </a:extLst>
              </a:tr>
              <a:tr h="214842">
                <a:tc>
                  <a:txBody>
                    <a:bodyPr/>
                    <a:lstStyle/>
                    <a:p>
                      <a:pPr>
                        <a:lnSpc>
                          <a:spcPct val="100000"/>
                        </a:lnSpc>
                        <a:spcAft>
                          <a:spcPts val="0"/>
                        </a:spcAft>
                      </a:pPr>
                      <a:r>
                        <a:rPr lang="en-GB" sz="800" kern="100">
                          <a:effectLst/>
                        </a:rPr>
                        <a:t>Ottomanelli et al (2012)</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Spinal cord injury</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Employment duration if employed (weeks)</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24</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17.3</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13.1</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9</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24.8</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16.0</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&lt;0.05</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200">
                          <a:effectLst/>
                        </a:rPr>
                        <a:t>0.70</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extLst>
                  <a:ext uri="{0D108BD9-81ED-4DB2-BD59-A6C34878D82A}">
                    <a16:rowId xmlns:a16="http://schemas.microsoft.com/office/drawing/2014/main" val="10024"/>
                  </a:ext>
                </a:extLst>
              </a:tr>
              <a:tr h="214842">
                <a:tc>
                  <a:txBody>
                    <a:bodyPr/>
                    <a:lstStyle/>
                    <a:p>
                      <a:pPr>
                        <a:lnSpc>
                          <a:spcPct val="100000"/>
                        </a:lnSpc>
                        <a:spcAft>
                          <a:spcPts val="0"/>
                        </a:spcAft>
                      </a:pPr>
                      <a:r>
                        <a:rPr lang="en-GB" sz="800" kern="100">
                          <a:effectLst/>
                        </a:rPr>
                        <a:t>Poremski et al (2017)</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Moderate to severe MH</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Employment duration if employed (days)</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23</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58</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18</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79</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0.46</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200">
                          <a:effectLst/>
                        </a:rPr>
                        <a:t>0.73</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extLst>
                  <a:ext uri="{0D108BD9-81ED-4DB2-BD59-A6C34878D82A}">
                    <a16:rowId xmlns:a16="http://schemas.microsoft.com/office/drawing/2014/main" val="10025"/>
                  </a:ext>
                </a:extLst>
              </a:tr>
              <a:tr h="121924">
                <a:tc>
                  <a:txBody>
                    <a:bodyPr/>
                    <a:lstStyle/>
                    <a:p>
                      <a:pPr>
                        <a:lnSpc>
                          <a:spcPct val="100000"/>
                        </a:lnSpc>
                        <a:spcAft>
                          <a:spcPts val="0"/>
                        </a:spcAft>
                      </a:pPr>
                      <a:r>
                        <a:rPr lang="en-GB" sz="800" kern="100">
                          <a:effectLst/>
                        </a:rPr>
                        <a:t>Hellstrom et al (2017)</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Common mental health</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Weeks worked within 12m follow-up (all participants) </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162</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11.6</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1.35</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164</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9.9</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1.34</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0.38</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200">
                          <a:effectLst/>
                        </a:rPr>
                        <a:t>1.17</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extLst>
                  <a:ext uri="{0D108BD9-81ED-4DB2-BD59-A6C34878D82A}">
                    <a16:rowId xmlns:a16="http://schemas.microsoft.com/office/drawing/2014/main" val="10026"/>
                  </a:ext>
                </a:extLst>
              </a:tr>
              <a:tr h="121924">
                <a:tc>
                  <a:txBody>
                    <a:bodyPr/>
                    <a:lstStyle/>
                    <a:p>
                      <a:pPr>
                        <a:lnSpc>
                          <a:spcPct val="100000"/>
                        </a:lnSpc>
                        <a:spcAft>
                          <a:spcPts val="0"/>
                        </a:spcAft>
                      </a:pPr>
                      <a:r>
                        <a:rPr lang="en-GB" sz="800" kern="100">
                          <a:effectLst/>
                        </a:rPr>
                        <a:t>Hellstrom et al (2017)</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dirty="0">
                          <a:effectLst/>
                        </a:rPr>
                        <a:t>Common mental health</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Weeks worked within 24m follow-up (all participants)</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162</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32.4</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2.76</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164</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26.7</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2.74</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0.22</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200">
                          <a:effectLst/>
                        </a:rPr>
                        <a:t>1.21</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extLst>
                  <a:ext uri="{0D108BD9-81ED-4DB2-BD59-A6C34878D82A}">
                    <a16:rowId xmlns:a16="http://schemas.microsoft.com/office/drawing/2014/main" val="10027"/>
                  </a:ext>
                </a:extLst>
              </a:tr>
              <a:tr h="121924">
                <a:tc>
                  <a:txBody>
                    <a:bodyPr/>
                    <a:lstStyle/>
                    <a:p>
                      <a:pPr>
                        <a:lnSpc>
                          <a:spcPct val="100000"/>
                        </a:lnSpc>
                        <a:spcAft>
                          <a:spcPts val="0"/>
                        </a:spcAft>
                      </a:pPr>
                      <a:r>
                        <a:rPr lang="en-GB" sz="800" kern="100">
                          <a:effectLst/>
                        </a:rPr>
                        <a:t>Davis et al (2022)</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Common mental health</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Days in paid work during 12m follow-up if employed</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36</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177.0</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61.9</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31</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123.3</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82.8</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0.00</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200">
                          <a:effectLst/>
                        </a:rPr>
                        <a:t>1.44</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extLst>
                  <a:ext uri="{0D108BD9-81ED-4DB2-BD59-A6C34878D82A}">
                    <a16:rowId xmlns:a16="http://schemas.microsoft.com/office/drawing/2014/main" val="10028"/>
                  </a:ext>
                </a:extLst>
              </a:tr>
              <a:tr h="121924">
                <a:tc>
                  <a:txBody>
                    <a:bodyPr/>
                    <a:lstStyle/>
                    <a:p>
                      <a:pPr>
                        <a:lnSpc>
                          <a:spcPct val="100000"/>
                        </a:lnSpc>
                        <a:spcAft>
                          <a:spcPts val="0"/>
                        </a:spcAft>
                      </a:pPr>
                      <a:r>
                        <a:rPr lang="en-GB" sz="800" kern="100">
                          <a:effectLst/>
                        </a:rPr>
                        <a:t>Davis et al (2022)</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Common mental health</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Holding paid work for &gt;=6m of the 12m follow-up </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58</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45.0</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61</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25.0</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0.02</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200">
                          <a:effectLst/>
                        </a:rPr>
                        <a:t>1.80</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extLst>
                  <a:ext uri="{0D108BD9-81ED-4DB2-BD59-A6C34878D82A}">
                    <a16:rowId xmlns:a16="http://schemas.microsoft.com/office/drawing/2014/main" val="10029"/>
                  </a:ext>
                </a:extLst>
              </a:tr>
              <a:tr h="121924">
                <a:tc>
                  <a:txBody>
                    <a:bodyPr/>
                    <a:lstStyle/>
                    <a:p>
                      <a:pPr>
                        <a:lnSpc>
                          <a:spcPct val="100000"/>
                        </a:lnSpc>
                        <a:spcAft>
                          <a:spcPts val="0"/>
                        </a:spcAft>
                      </a:pPr>
                      <a:r>
                        <a:rPr lang="en-GB" sz="800" kern="100">
                          <a:effectLst/>
                        </a:rPr>
                        <a:t>Newton et al (2023)</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Common MH &amp;/or physical health</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Weeks in paid employment during 12m follow-up</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1510</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7.3</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0.5</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1380</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7.1</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0.5</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0.77</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200">
                          <a:effectLst/>
                        </a:rPr>
                        <a:t>1.03</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extLst>
                  <a:ext uri="{0D108BD9-81ED-4DB2-BD59-A6C34878D82A}">
                    <a16:rowId xmlns:a16="http://schemas.microsoft.com/office/drawing/2014/main" val="10030"/>
                  </a:ext>
                </a:extLst>
              </a:tr>
              <a:tr h="243848">
                <a:tc>
                  <a:txBody>
                    <a:bodyPr/>
                    <a:lstStyle/>
                    <a:p>
                      <a:pPr>
                        <a:lnSpc>
                          <a:spcPct val="100000"/>
                        </a:lnSpc>
                        <a:spcAft>
                          <a:spcPts val="0"/>
                        </a:spcAft>
                      </a:pPr>
                      <a:r>
                        <a:rPr lang="en-GB" sz="800" kern="100">
                          <a:effectLst/>
                        </a:rPr>
                        <a:t>Ferguson et al (2012)</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Moderate to severe mental health + housing issues</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Months worked during the 10 month follow-up (all participants)</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16</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5.2</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3.3</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20</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2.2</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3.0</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0.01</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200">
                          <a:effectLst/>
                        </a:rPr>
                        <a:t>2.36</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extLst>
                  <a:ext uri="{0D108BD9-81ED-4DB2-BD59-A6C34878D82A}">
                    <a16:rowId xmlns:a16="http://schemas.microsoft.com/office/drawing/2014/main" val="10031"/>
                  </a:ext>
                </a:extLst>
              </a:tr>
              <a:tr h="121924">
                <a:tc>
                  <a:txBody>
                    <a:bodyPr/>
                    <a:lstStyle/>
                    <a:p>
                      <a:pPr>
                        <a:lnSpc>
                          <a:spcPct val="100000"/>
                        </a:lnSpc>
                        <a:spcAft>
                          <a:spcPts val="0"/>
                        </a:spcAft>
                      </a:pPr>
                      <a:r>
                        <a:rPr lang="en-GB" sz="800" kern="100">
                          <a:effectLst/>
                        </a:rPr>
                        <a:t>Davis et al (2018)</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Mild to moderate mental health</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Weeks employed during 18 month follow-up (all participants) </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271</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17.5</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17.7</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270</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12.1</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15.5</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0.00</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200">
                          <a:effectLst/>
                        </a:rPr>
                        <a:t>1.45</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extLst>
                  <a:ext uri="{0D108BD9-81ED-4DB2-BD59-A6C34878D82A}">
                    <a16:rowId xmlns:a16="http://schemas.microsoft.com/office/drawing/2014/main" val="10032"/>
                  </a:ext>
                </a:extLst>
              </a:tr>
              <a:tr h="121924">
                <a:tc>
                  <a:txBody>
                    <a:bodyPr/>
                    <a:lstStyle/>
                    <a:p>
                      <a:pPr>
                        <a:lnSpc>
                          <a:spcPct val="100000"/>
                        </a:lnSpc>
                        <a:spcAft>
                          <a:spcPts val="0"/>
                        </a:spcAft>
                      </a:pPr>
                      <a:r>
                        <a:rPr lang="en-GB" sz="800" kern="100">
                          <a:effectLst/>
                        </a:rPr>
                        <a:t>Davis et al (2018)</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Mild to moderate mental health</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Days employed during 18 month follow-up (all participants) </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271</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122.3</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124.2</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270</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84.9</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108.1</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0.00</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200">
                          <a:effectLst/>
                        </a:rPr>
                        <a:t>1.44</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extLst>
                  <a:ext uri="{0D108BD9-81ED-4DB2-BD59-A6C34878D82A}">
                    <a16:rowId xmlns:a16="http://schemas.microsoft.com/office/drawing/2014/main" val="10033"/>
                  </a:ext>
                </a:extLst>
              </a:tr>
              <a:tr h="121924">
                <a:tc>
                  <a:txBody>
                    <a:bodyPr/>
                    <a:lstStyle/>
                    <a:p>
                      <a:pPr>
                        <a:lnSpc>
                          <a:spcPct val="100000"/>
                        </a:lnSpc>
                        <a:spcAft>
                          <a:spcPts val="0"/>
                        </a:spcAft>
                      </a:pPr>
                      <a:r>
                        <a:rPr lang="en-GB" sz="800" kern="100" dirty="0" err="1">
                          <a:effectLst/>
                        </a:rPr>
                        <a:t>Lones</a:t>
                      </a:r>
                      <a:r>
                        <a:rPr lang="en-GB" sz="800" kern="100" dirty="0">
                          <a:effectLst/>
                        </a:rPr>
                        <a:t> et al (2017)</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Substance misuse</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Days worked during 12 month follow-up (if employed)</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11</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177</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5</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156</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00">
                          <a:effectLst/>
                        </a:rPr>
                        <a:t>-</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tc>
                  <a:txBody>
                    <a:bodyPr/>
                    <a:lstStyle/>
                    <a:p>
                      <a:pPr>
                        <a:lnSpc>
                          <a:spcPct val="100000"/>
                        </a:lnSpc>
                        <a:spcAft>
                          <a:spcPts val="0"/>
                        </a:spcAft>
                      </a:pPr>
                      <a:r>
                        <a:rPr lang="en-GB" sz="800" kern="1200" dirty="0">
                          <a:effectLst/>
                        </a:rPr>
                        <a:t>1.13</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5" marR="35925" marT="0" marB="0"/>
                </a:tc>
                <a:extLst>
                  <a:ext uri="{0D108BD9-81ED-4DB2-BD59-A6C34878D82A}">
                    <a16:rowId xmlns:a16="http://schemas.microsoft.com/office/drawing/2014/main" val="10034"/>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29D4A1-95A9-52AD-CB75-A1B701290F85}"/>
              </a:ext>
            </a:extLst>
          </p:cNvPr>
          <p:cNvSpPr>
            <a:spLocks noGrp="1"/>
          </p:cNvSpPr>
          <p:nvPr>
            <p:ph type="sldNum" sz="quarter" idx="12"/>
          </p:nvPr>
        </p:nvSpPr>
        <p:spPr/>
        <p:txBody>
          <a:bodyPr/>
          <a:lstStyle/>
          <a:p>
            <a:pPr>
              <a:defRPr/>
            </a:pPr>
            <a:fld id="{F447D704-6360-4270-B56D-7E5AFCA5F41F}" type="slidenum">
              <a:rPr lang="en-US"/>
              <a:pPr>
                <a:defRPr/>
              </a:pPr>
              <a:t>18</a:t>
            </a:fld>
            <a:endParaRPr lang="en-US"/>
          </a:p>
        </p:txBody>
      </p:sp>
      <p:graphicFrame>
        <p:nvGraphicFramePr>
          <p:cNvPr id="2" name="Table 1">
            <a:extLst>
              <a:ext uri="{FF2B5EF4-FFF2-40B4-BE49-F238E27FC236}">
                <a16:creationId xmlns:a16="http://schemas.microsoft.com/office/drawing/2014/main" id="{3202354D-0DDE-B97C-A783-6D1922E1AA11}"/>
              </a:ext>
            </a:extLst>
          </p:cNvPr>
          <p:cNvGraphicFramePr>
            <a:graphicFrameLocks noGrp="1"/>
          </p:cNvGraphicFramePr>
          <p:nvPr>
            <p:extLst>
              <p:ext uri="{D42A27DB-BD31-4B8C-83A1-F6EECF244321}">
                <p14:modId xmlns:p14="http://schemas.microsoft.com/office/powerpoint/2010/main" val="1979639377"/>
              </p:ext>
            </p:extLst>
          </p:nvPr>
        </p:nvGraphicFramePr>
        <p:xfrm>
          <a:off x="0" y="212725"/>
          <a:ext cx="12191999" cy="6568940"/>
        </p:xfrm>
        <a:graphic>
          <a:graphicData uri="http://schemas.openxmlformats.org/drawingml/2006/table">
            <a:tbl>
              <a:tblPr firstRow="1" firstCol="1" bandRow="1">
                <a:tableStyleId>{5C22544A-7EE6-4342-B048-85BDC9FD1C3A}</a:tableStyleId>
              </a:tblPr>
              <a:tblGrid>
                <a:gridCol w="1521023">
                  <a:extLst>
                    <a:ext uri="{9D8B030D-6E8A-4147-A177-3AD203B41FA5}">
                      <a16:colId xmlns:a16="http://schemas.microsoft.com/office/drawing/2014/main" val="20000"/>
                    </a:ext>
                  </a:extLst>
                </a:gridCol>
                <a:gridCol w="2133273">
                  <a:extLst>
                    <a:ext uri="{9D8B030D-6E8A-4147-A177-3AD203B41FA5}">
                      <a16:colId xmlns:a16="http://schemas.microsoft.com/office/drawing/2014/main" val="20001"/>
                    </a:ext>
                  </a:extLst>
                </a:gridCol>
                <a:gridCol w="3638164">
                  <a:extLst>
                    <a:ext uri="{9D8B030D-6E8A-4147-A177-3AD203B41FA5}">
                      <a16:colId xmlns:a16="http://schemas.microsoft.com/office/drawing/2014/main" val="20002"/>
                    </a:ext>
                  </a:extLst>
                </a:gridCol>
                <a:gridCol w="543881">
                  <a:extLst>
                    <a:ext uri="{9D8B030D-6E8A-4147-A177-3AD203B41FA5}">
                      <a16:colId xmlns:a16="http://schemas.microsoft.com/office/drawing/2014/main" val="20003"/>
                    </a:ext>
                  </a:extLst>
                </a:gridCol>
                <a:gridCol w="653733">
                  <a:extLst>
                    <a:ext uri="{9D8B030D-6E8A-4147-A177-3AD203B41FA5}">
                      <a16:colId xmlns:a16="http://schemas.microsoft.com/office/drawing/2014/main" val="20004"/>
                    </a:ext>
                  </a:extLst>
                </a:gridCol>
                <a:gridCol w="652964">
                  <a:extLst>
                    <a:ext uri="{9D8B030D-6E8A-4147-A177-3AD203B41FA5}">
                      <a16:colId xmlns:a16="http://schemas.microsoft.com/office/drawing/2014/main" val="20005"/>
                    </a:ext>
                  </a:extLst>
                </a:gridCol>
                <a:gridCol w="544650">
                  <a:extLst>
                    <a:ext uri="{9D8B030D-6E8A-4147-A177-3AD203B41FA5}">
                      <a16:colId xmlns:a16="http://schemas.microsoft.com/office/drawing/2014/main" val="20006"/>
                    </a:ext>
                  </a:extLst>
                </a:gridCol>
                <a:gridCol w="762047">
                  <a:extLst>
                    <a:ext uri="{9D8B030D-6E8A-4147-A177-3AD203B41FA5}">
                      <a16:colId xmlns:a16="http://schemas.microsoft.com/office/drawing/2014/main" val="20007"/>
                    </a:ext>
                  </a:extLst>
                </a:gridCol>
                <a:gridCol w="653733">
                  <a:extLst>
                    <a:ext uri="{9D8B030D-6E8A-4147-A177-3AD203B41FA5}">
                      <a16:colId xmlns:a16="http://schemas.microsoft.com/office/drawing/2014/main" val="20008"/>
                    </a:ext>
                  </a:extLst>
                </a:gridCol>
                <a:gridCol w="544650">
                  <a:extLst>
                    <a:ext uri="{9D8B030D-6E8A-4147-A177-3AD203B41FA5}">
                      <a16:colId xmlns:a16="http://schemas.microsoft.com/office/drawing/2014/main" val="20009"/>
                    </a:ext>
                  </a:extLst>
                </a:gridCol>
                <a:gridCol w="543881">
                  <a:extLst>
                    <a:ext uri="{9D8B030D-6E8A-4147-A177-3AD203B41FA5}">
                      <a16:colId xmlns:a16="http://schemas.microsoft.com/office/drawing/2014/main" val="20010"/>
                    </a:ext>
                  </a:extLst>
                </a:gridCol>
              </a:tblGrid>
              <a:tr h="228465">
                <a:tc>
                  <a:txBody>
                    <a:bodyPr/>
                    <a:lstStyle/>
                    <a:p>
                      <a:pPr algn="ctr">
                        <a:lnSpc>
                          <a:spcPct val="100000"/>
                        </a:lnSpc>
                        <a:spcAft>
                          <a:spcPts val="0"/>
                        </a:spcAft>
                      </a:pPr>
                      <a:endParaRPr lang="en-GB" sz="800" kern="100" dirty="0">
                        <a:solidFill>
                          <a:schemeClr val="bg1"/>
                        </a:solidFill>
                        <a:effectLst/>
                        <a:latin typeface="+mn-lt"/>
                        <a:ea typeface="Calibri" panose="020F0502020204030204" pitchFamily="34" charset="0"/>
                        <a:cs typeface="Times New Roman" panose="02020603050405020304" pitchFamily="18" charset="0"/>
                      </a:endParaRPr>
                    </a:p>
                  </a:txBody>
                  <a:tcPr marL="35283" marR="35283" marT="0" marB="0" anchor="ctr"/>
                </a:tc>
                <a:tc>
                  <a:txBody>
                    <a:bodyPr/>
                    <a:lstStyle/>
                    <a:p>
                      <a:pPr algn="ctr">
                        <a:lnSpc>
                          <a:spcPct val="100000"/>
                        </a:lnSpc>
                        <a:spcAft>
                          <a:spcPts val="0"/>
                        </a:spcAft>
                      </a:pPr>
                      <a:endParaRPr lang="en-GB" sz="800" kern="100" dirty="0">
                        <a:solidFill>
                          <a:schemeClr val="bg1"/>
                        </a:solidFill>
                        <a:effectLst/>
                        <a:latin typeface="+mn-lt"/>
                        <a:ea typeface="Calibri" panose="020F0502020204030204" pitchFamily="34" charset="0"/>
                        <a:cs typeface="Times New Roman" panose="02020603050405020304" pitchFamily="18" charset="0"/>
                      </a:endParaRPr>
                    </a:p>
                  </a:txBody>
                  <a:tcPr marL="35283" marR="35283" marT="0" marB="0" anchor="ctr"/>
                </a:tc>
                <a:tc>
                  <a:txBody>
                    <a:bodyPr/>
                    <a:lstStyle/>
                    <a:p>
                      <a:pPr algn="ctr">
                        <a:lnSpc>
                          <a:spcPct val="100000"/>
                        </a:lnSpc>
                        <a:spcAft>
                          <a:spcPts val="0"/>
                        </a:spcAft>
                      </a:pPr>
                      <a:endParaRPr lang="en-GB" sz="800" kern="100" dirty="0">
                        <a:solidFill>
                          <a:schemeClr val="bg1"/>
                        </a:solidFill>
                        <a:effectLst/>
                        <a:latin typeface="+mn-lt"/>
                        <a:ea typeface="Calibri" panose="020F0502020204030204" pitchFamily="34" charset="0"/>
                        <a:cs typeface="Times New Roman" panose="02020603050405020304" pitchFamily="18" charset="0"/>
                      </a:endParaRPr>
                    </a:p>
                  </a:txBody>
                  <a:tcPr marL="35283" marR="35283" marT="0" marB="0" anchor="ctr"/>
                </a:tc>
                <a:tc gridSpan="3">
                  <a:txBody>
                    <a:bodyPr/>
                    <a:lstStyle/>
                    <a:p>
                      <a:pPr algn="ctr">
                        <a:lnSpc>
                          <a:spcPct val="100000"/>
                        </a:lnSpc>
                        <a:spcAft>
                          <a:spcPts val="0"/>
                        </a:spcAft>
                      </a:pPr>
                      <a:r>
                        <a:rPr lang="en-GB" sz="800" kern="100" dirty="0">
                          <a:solidFill>
                            <a:schemeClr val="bg1"/>
                          </a:solidFill>
                          <a:effectLst/>
                          <a:latin typeface="+mn-lt"/>
                          <a:ea typeface="Calibri" panose="020F0502020204030204" pitchFamily="34" charset="0"/>
                          <a:cs typeface="Times New Roman" panose="02020603050405020304" pitchFamily="18" charset="0"/>
                        </a:rPr>
                        <a:t>IPS / SEQF</a:t>
                      </a:r>
                    </a:p>
                  </a:txBody>
                  <a:tcPr marL="35283" marR="35283" marT="0" marB="0" anchor="ctr"/>
                </a:tc>
                <a:tc hMerge="1">
                  <a:txBody>
                    <a:bodyPr/>
                    <a:lstStyle/>
                    <a:p>
                      <a:pPr>
                        <a:lnSpc>
                          <a:spcPct val="100000"/>
                        </a:lnSpc>
                        <a:spcAft>
                          <a:spcPts val="0"/>
                        </a:spcAft>
                      </a:pP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hMerge="1">
                  <a:txBody>
                    <a:bodyPr/>
                    <a:lstStyle/>
                    <a:p>
                      <a:pPr>
                        <a:lnSpc>
                          <a:spcPct val="100000"/>
                        </a:lnSpc>
                        <a:spcAft>
                          <a:spcPts val="0"/>
                        </a:spcAft>
                      </a:pP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gridSpan="3">
                  <a:txBody>
                    <a:bodyPr/>
                    <a:lstStyle/>
                    <a:p>
                      <a:pPr algn="ctr">
                        <a:lnSpc>
                          <a:spcPct val="100000"/>
                        </a:lnSpc>
                        <a:spcAft>
                          <a:spcPts val="0"/>
                        </a:spcAft>
                      </a:pPr>
                      <a:r>
                        <a:rPr lang="en-GB" sz="800" kern="100" dirty="0">
                          <a:solidFill>
                            <a:schemeClr val="bg1"/>
                          </a:solidFill>
                          <a:effectLst/>
                          <a:latin typeface="+mn-lt"/>
                          <a:ea typeface="Calibri" panose="020F0502020204030204" pitchFamily="34" charset="0"/>
                          <a:cs typeface="Times New Roman" panose="02020603050405020304" pitchFamily="18" charset="0"/>
                        </a:rPr>
                        <a:t>Control</a:t>
                      </a:r>
                    </a:p>
                  </a:txBody>
                  <a:tcPr marL="35283" marR="35283" marT="0" marB="0" anchor="ctr"/>
                </a:tc>
                <a:tc hMerge="1">
                  <a:txBody>
                    <a:bodyPr/>
                    <a:lstStyle/>
                    <a:p>
                      <a:pPr>
                        <a:lnSpc>
                          <a:spcPct val="100000"/>
                        </a:lnSpc>
                        <a:spcAft>
                          <a:spcPts val="0"/>
                        </a:spcAft>
                      </a:pP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hMerge="1">
                  <a:txBody>
                    <a:bodyPr/>
                    <a:lstStyle/>
                    <a:p>
                      <a:pPr>
                        <a:lnSpc>
                          <a:spcPct val="100000"/>
                        </a:lnSpc>
                        <a:spcAft>
                          <a:spcPts val="0"/>
                        </a:spcAft>
                      </a:pP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gn="ctr">
                        <a:lnSpc>
                          <a:spcPct val="100000"/>
                        </a:lnSpc>
                        <a:spcAft>
                          <a:spcPts val="0"/>
                        </a:spcAft>
                      </a:pPr>
                      <a:endParaRPr lang="en-GB" sz="800" kern="100" dirty="0">
                        <a:solidFill>
                          <a:schemeClr val="bg1"/>
                        </a:solidFill>
                        <a:effectLst/>
                        <a:latin typeface="+mn-lt"/>
                        <a:ea typeface="Calibri" panose="020F0502020204030204" pitchFamily="34" charset="0"/>
                        <a:cs typeface="Times New Roman" panose="02020603050405020304" pitchFamily="18" charset="0"/>
                      </a:endParaRPr>
                    </a:p>
                  </a:txBody>
                  <a:tcPr marL="35283" marR="35283" marT="0" marB="0" anchor="ctr"/>
                </a:tc>
                <a:tc>
                  <a:txBody>
                    <a:bodyPr/>
                    <a:lstStyle/>
                    <a:p>
                      <a:pPr algn="ctr">
                        <a:lnSpc>
                          <a:spcPct val="100000"/>
                        </a:lnSpc>
                        <a:spcAft>
                          <a:spcPts val="0"/>
                        </a:spcAft>
                      </a:pPr>
                      <a:endParaRPr lang="en-GB" sz="800" kern="100" dirty="0">
                        <a:solidFill>
                          <a:schemeClr val="bg1"/>
                        </a:solidFill>
                        <a:effectLst/>
                        <a:latin typeface="+mn-lt"/>
                        <a:ea typeface="Calibri" panose="020F0502020204030204" pitchFamily="34" charset="0"/>
                        <a:cs typeface="Times New Roman" panose="02020603050405020304" pitchFamily="18" charset="0"/>
                      </a:endParaRPr>
                    </a:p>
                  </a:txBody>
                  <a:tcPr marL="35283" marR="35283" marT="0" marB="0" anchor="ctr"/>
                </a:tc>
                <a:extLst>
                  <a:ext uri="{0D108BD9-81ED-4DB2-BD59-A6C34878D82A}">
                    <a16:rowId xmlns:a16="http://schemas.microsoft.com/office/drawing/2014/main" val="3470714071"/>
                  </a:ext>
                </a:extLst>
              </a:tr>
              <a:tr h="228465">
                <a:tc>
                  <a:txBody>
                    <a:bodyPr/>
                    <a:lstStyle/>
                    <a:p>
                      <a:pPr algn="ctr">
                        <a:lnSpc>
                          <a:spcPct val="100000"/>
                        </a:lnSpc>
                        <a:spcAft>
                          <a:spcPts val="0"/>
                        </a:spcAft>
                      </a:pPr>
                      <a:r>
                        <a:rPr lang="en-GB" sz="800" b="1" kern="100" dirty="0">
                          <a:solidFill>
                            <a:schemeClr val="bg1"/>
                          </a:solidFill>
                          <a:effectLst/>
                          <a:latin typeface="+mn-lt"/>
                        </a:rPr>
                        <a:t>Study</a:t>
                      </a:r>
                      <a:endParaRPr lang="en-GB" sz="800" b="1" kern="100" dirty="0">
                        <a:solidFill>
                          <a:schemeClr val="bg1"/>
                        </a:solidFill>
                        <a:effectLst/>
                        <a:latin typeface="+mn-lt"/>
                        <a:ea typeface="Calibri" panose="020F0502020204030204" pitchFamily="34" charset="0"/>
                        <a:cs typeface="Times New Roman" panose="02020603050405020304" pitchFamily="18" charset="0"/>
                      </a:endParaRPr>
                    </a:p>
                  </a:txBody>
                  <a:tcPr marL="35283" marR="35283" marT="0" marB="0" anchor="ctr">
                    <a:solidFill>
                      <a:schemeClr val="accent2"/>
                    </a:solidFill>
                  </a:tcPr>
                </a:tc>
                <a:tc>
                  <a:txBody>
                    <a:bodyPr/>
                    <a:lstStyle/>
                    <a:p>
                      <a:pPr algn="ctr">
                        <a:lnSpc>
                          <a:spcPct val="100000"/>
                        </a:lnSpc>
                        <a:spcAft>
                          <a:spcPts val="0"/>
                        </a:spcAft>
                      </a:pPr>
                      <a:r>
                        <a:rPr lang="en-GB" sz="800" b="1" kern="100" dirty="0">
                          <a:solidFill>
                            <a:schemeClr val="bg1"/>
                          </a:solidFill>
                          <a:effectLst/>
                          <a:latin typeface="+mn-lt"/>
                        </a:rPr>
                        <a:t>Population</a:t>
                      </a:r>
                      <a:endParaRPr lang="en-GB" sz="800" b="1" kern="100" dirty="0">
                        <a:solidFill>
                          <a:schemeClr val="bg1"/>
                        </a:solidFill>
                        <a:effectLst/>
                        <a:latin typeface="+mn-lt"/>
                        <a:ea typeface="Calibri" panose="020F0502020204030204" pitchFamily="34" charset="0"/>
                        <a:cs typeface="Times New Roman" panose="02020603050405020304" pitchFamily="18" charset="0"/>
                      </a:endParaRPr>
                    </a:p>
                  </a:txBody>
                  <a:tcPr marL="35283" marR="35283" marT="0" marB="0" anchor="ctr">
                    <a:solidFill>
                      <a:schemeClr val="accent2"/>
                    </a:solidFill>
                  </a:tcPr>
                </a:tc>
                <a:tc>
                  <a:txBody>
                    <a:bodyPr/>
                    <a:lstStyle/>
                    <a:p>
                      <a:pPr algn="ctr">
                        <a:lnSpc>
                          <a:spcPct val="100000"/>
                        </a:lnSpc>
                        <a:spcAft>
                          <a:spcPts val="0"/>
                        </a:spcAft>
                      </a:pPr>
                      <a:r>
                        <a:rPr lang="en-GB" sz="800" b="1" kern="100" dirty="0">
                          <a:solidFill>
                            <a:schemeClr val="bg1"/>
                          </a:solidFill>
                          <a:effectLst/>
                          <a:latin typeface="+mn-lt"/>
                        </a:rPr>
                        <a:t>Definition</a:t>
                      </a:r>
                      <a:endParaRPr lang="en-GB" sz="800" b="1" kern="100" dirty="0">
                        <a:solidFill>
                          <a:schemeClr val="bg1"/>
                        </a:solidFill>
                        <a:effectLst/>
                        <a:latin typeface="+mn-lt"/>
                        <a:ea typeface="Calibri" panose="020F0502020204030204" pitchFamily="34" charset="0"/>
                        <a:cs typeface="Times New Roman" panose="02020603050405020304" pitchFamily="18" charset="0"/>
                      </a:endParaRPr>
                    </a:p>
                  </a:txBody>
                  <a:tcPr marL="35283" marR="35283" marT="0" marB="0" anchor="ctr">
                    <a:solidFill>
                      <a:schemeClr val="accent2"/>
                    </a:solidFill>
                  </a:tcPr>
                </a:tc>
                <a:tc>
                  <a:txBody>
                    <a:bodyPr/>
                    <a:lstStyle/>
                    <a:p>
                      <a:pPr algn="ctr">
                        <a:lnSpc>
                          <a:spcPct val="100000"/>
                        </a:lnSpc>
                        <a:spcAft>
                          <a:spcPts val="0"/>
                        </a:spcAft>
                      </a:pPr>
                      <a:r>
                        <a:rPr lang="en-GB" sz="800" b="1" kern="100" dirty="0">
                          <a:solidFill>
                            <a:schemeClr val="bg1"/>
                          </a:solidFill>
                          <a:effectLst/>
                          <a:latin typeface="+mn-lt"/>
                        </a:rPr>
                        <a:t>n </a:t>
                      </a:r>
                      <a:endParaRPr lang="en-GB" sz="800" b="1" kern="100" dirty="0">
                        <a:solidFill>
                          <a:schemeClr val="bg1"/>
                        </a:solidFill>
                        <a:effectLst/>
                        <a:latin typeface="+mn-lt"/>
                        <a:ea typeface="Calibri" panose="020F0502020204030204" pitchFamily="34" charset="0"/>
                        <a:cs typeface="Times New Roman" panose="02020603050405020304" pitchFamily="18" charset="0"/>
                      </a:endParaRPr>
                    </a:p>
                  </a:txBody>
                  <a:tcPr marL="35283" marR="35283" marT="0" marB="0" anchor="ctr">
                    <a:solidFill>
                      <a:schemeClr val="accent2"/>
                    </a:solidFill>
                  </a:tcPr>
                </a:tc>
                <a:tc>
                  <a:txBody>
                    <a:bodyPr/>
                    <a:lstStyle/>
                    <a:p>
                      <a:pPr algn="ctr">
                        <a:lnSpc>
                          <a:spcPct val="100000"/>
                        </a:lnSpc>
                        <a:spcAft>
                          <a:spcPts val="0"/>
                        </a:spcAft>
                      </a:pPr>
                      <a:r>
                        <a:rPr lang="en-GB" sz="800" b="1" kern="100" dirty="0">
                          <a:solidFill>
                            <a:schemeClr val="bg1"/>
                          </a:solidFill>
                          <a:effectLst/>
                          <a:latin typeface="+mn-lt"/>
                        </a:rPr>
                        <a:t>Mean / %</a:t>
                      </a:r>
                      <a:endParaRPr lang="en-GB" sz="800" b="1" kern="100" dirty="0">
                        <a:solidFill>
                          <a:schemeClr val="bg1"/>
                        </a:solidFill>
                        <a:effectLst/>
                        <a:latin typeface="+mn-lt"/>
                        <a:ea typeface="Calibri" panose="020F0502020204030204" pitchFamily="34" charset="0"/>
                        <a:cs typeface="Times New Roman" panose="02020603050405020304" pitchFamily="18" charset="0"/>
                      </a:endParaRPr>
                    </a:p>
                  </a:txBody>
                  <a:tcPr marL="35283" marR="35283" marT="0" marB="0" anchor="ctr">
                    <a:solidFill>
                      <a:schemeClr val="accent2"/>
                    </a:solidFill>
                  </a:tcPr>
                </a:tc>
                <a:tc>
                  <a:txBody>
                    <a:bodyPr/>
                    <a:lstStyle/>
                    <a:p>
                      <a:pPr algn="ctr">
                        <a:lnSpc>
                          <a:spcPct val="100000"/>
                        </a:lnSpc>
                        <a:spcAft>
                          <a:spcPts val="0"/>
                        </a:spcAft>
                      </a:pPr>
                      <a:r>
                        <a:rPr lang="en-GB" sz="800" b="1" kern="100" dirty="0">
                          <a:solidFill>
                            <a:schemeClr val="bg1"/>
                          </a:solidFill>
                          <a:effectLst/>
                          <a:latin typeface="+mn-lt"/>
                        </a:rPr>
                        <a:t>SD</a:t>
                      </a:r>
                      <a:endParaRPr lang="en-GB" sz="800" b="1" kern="100" dirty="0">
                        <a:solidFill>
                          <a:schemeClr val="bg1"/>
                        </a:solidFill>
                        <a:effectLst/>
                        <a:latin typeface="+mn-lt"/>
                        <a:ea typeface="Calibri" panose="020F0502020204030204" pitchFamily="34" charset="0"/>
                        <a:cs typeface="Times New Roman" panose="02020603050405020304" pitchFamily="18" charset="0"/>
                      </a:endParaRPr>
                    </a:p>
                  </a:txBody>
                  <a:tcPr marL="35283" marR="35283" marT="0" marB="0" anchor="ctr">
                    <a:solidFill>
                      <a:schemeClr val="accent2"/>
                    </a:solidFill>
                  </a:tcPr>
                </a:tc>
                <a:tc>
                  <a:txBody>
                    <a:bodyPr/>
                    <a:lstStyle/>
                    <a:p>
                      <a:pPr algn="ctr">
                        <a:lnSpc>
                          <a:spcPct val="100000"/>
                        </a:lnSpc>
                        <a:spcAft>
                          <a:spcPts val="0"/>
                        </a:spcAft>
                      </a:pPr>
                      <a:r>
                        <a:rPr lang="en-GB" sz="800" b="1" kern="100" dirty="0">
                          <a:solidFill>
                            <a:schemeClr val="bg1"/>
                          </a:solidFill>
                          <a:effectLst/>
                          <a:latin typeface="+mn-lt"/>
                        </a:rPr>
                        <a:t>n </a:t>
                      </a:r>
                      <a:endParaRPr lang="en-GB" sz="800" b="1" kern="100" dirty="0">
                        <a:solidFill>
                          <a:schemeClr val="bg1"/>
                        </a:solidFill>
                        <a:effectLst/>
                        <a:latin typeface="+mn-lt"/>
                        <a:ea typeface="Calibri" panose="020F0502020204030204" pitchFamily="34" charset="0"/>
                        <a:cs typeface="Times New Roman" panose="02020603050405020304" pitchFamily="18" charset="0"/>
                      </a:endParaRPr>
                    </a:p>
                  </a:txBody>
                  <a:tcPr marL="35283" marR="35283" marT="0" marB="0" anchor="ctr">
                    <a:solidFill>
                      <a:schemeClr val="accent2"/>
                    </a:solidFill>
                  </a:tcPr>
                </a:tc>
                <a:tc>
                  <a:txBody>
                    <a:bodyPr/>
                    <a:lstStyle/>
                    <a:p>
                      <a:pPr algn="ctr">
                        <a:lnSpc>
                          <a:spcPct val="100000"/>
                        </a:lnSpc>
                        <a:spcAft>
                          <a:spcPts val="0"/>
                        </a:spcAft>
                      </a:pPr>
                      <a:r>
                        <a:rPr lang="en-GB" sz="800" b="1" kern="100" dirty="0">
                          <a:solidFill>
                            <a:schemeClr val="bg1"/>
                          </a:solidFill>
                          <a:effectLst/>
                          <a:latin typeface="+mn-lt"/>
                        </a:rPr>
                        <a:t>Mean / %</a:t>
                      </a:r>
                      <a:endParaRPr lang="en-GB" sz="800" b="1" kern="100" dirty="0">
                        <a:solidFill>
                          <a:schemeClr val="bg1"/>
                        </a:solidFill>
                        <a:effectLst/>
                        <a:latin typeface="+mn-lt"/>
                        <a:ea typeface="Calibri" panose="020F0502020204030204" pitchFamily="34" charset="0"/>
                        <a:cs typeface="Times New Roman" panose="02020603050405020304" pitchFamily="18" charset="0"/>
                      </a:endParaRPr>
                    </a:p>
                  </a:txBody>
                  <a:tcPr marL="35283" marR="35283" marT="0" marB="0" anchor="ctr">
                    <a:solidFill>
                      <a:schemeClr val="accent2"/>
                    </a:solidFill>
                  </a:tcPr>
                </a:tc>
                <a:tc>
                  <a:txBody>
                    <a:bodyPr/>
                    <a:lstStyle/>
                    <a:p>
                      <a:pPr algn="ctr">
                        <a:lnSpc>
                          <a:spcPct val="100000"/>
                        </a:lnSpc>
                        <a:spcAft>
                          <a:spcPts val="0"/>
                        </a:spcAft>
                      </a:pPr>
                      <a:r>
                        <a:rPr lang="en-GB" sz="800" b="1" kern="100" dirty="0">
                          <a:solidFill>
                            <a:schemeClr val="bg1"/>
                          </a:solidFill>
                          <a:effectLst/>
                          <a:latin typeface="+mn-lt"/>
                        </a:rPr>
                        <a:t>SD</a:t>
                      </a:r>
                      <a:endParaRPr lang="en-GB" sz="800" b="1" kern="100" dirty="0">
                        <a:solidFill>
                          <a:schemeClr val="bg1"/>
                        </a:solidFill>
                        <a:effectLst/>
                        <a:latin typeface="+mn-lt"/>
                        <a:ea typeface="Calibri" panose="020F0502020204030204" pitchFamily="34" charset="0"/>
                        <a:cs typeface="Times New Roman" panose="02020603050405020304" pitchFamily="18" charset="0"/>
                      </a:endParaRPr>
                    </a:p>
                  </a:txBody>
                  <a:tcPr marL="35283" marR="35283" marT="0" marB="0" anchor="ctr">
                    <a:solidFill>
                      <a:schemeClr val="accent2"/>
                    </a:solidFill>
                  </a:tcPr>
                </a:tc>
                <a:tc>
                  <a:txBody>
                    <a:bodyPr/>
                    <a:lstStyle/>
                    <a:p>
                      <a:pPr algn="ctr">
                        <a:lnSpc>
                          <a:spcPct val="100000"/>
                        </a:lnSpc>
                        <a:spcAft>
                          <a:spcPts val="0"/>
                        </a:spcAft>
                      </a:pPr>
                      <a:r>
                        <a:rPr lang="en-GB" sz="800" b="1" kern="100" dirty="0">
                          <a:solidFill>
                            <a:schemeClr val="bg1"/>
                          </a:solidFill>
                          <a:effectLst/>
                          <a:latin typeface="+mn-lt"/>
                        </a:rPr>
                        <a:t>p-value</a:t>
                      </a:r>
                      <a:endParaRPr lang="en-GB" sz="800" b="1" kern="100" dirty="0">
                        <a:solidFill>
                          <a:schemeClr val="bg1"/>
                        </a:solidFill>
                        <a:effectLst/>
                        <a:latin typeface="+mn-lt"/>
                        <a:ea typeface="Calibri" panose="020F0502020204030204" pitchFamily="34" charset="0"/>
                        <a:cs typeface="Times New Roman" panose="02020603050405020304" pitchFamily="18" charset="0"/>
                      </a:endParaRPr>
                    </a:p>
                  </a:txBody>
                  <a:tcPr marL="35283" marR="35283" marT="0" marB="0" anchor="ctr">
                    <a:solidFill>
                      <a:schemeClr val="accent2"/>
                    </a:solidFill>
                  </a:tcPr>
                </a:tc>
                <a:tc>
                  <a:txBody>
                    <a:bodyPr/>
                    <a:lstStyle/>
                    <a:p>
                      <a:pPr algn="ctr">
                        <a:lnSpc>
                          <a:spcPct val="100000"/>
                        </a:lnSpc>
                        <a:spcAft>
                          <a:spcPts val="0"/>
                        </a:spcAft>
                      </a:pPr>
                      <a:r>
                        <a:rPr lang="en-GB" sz="800" b="1" kern="100" dirty="0">
                          <a:solidFill>
                            <a:schemeClr val="bg1"/>
                          </a:solidFill>
                          <a:effectLst/>
                          <a:latin typeface="+mn-lt"/>
                        </a:rPr>
                        <a:t>Ratio</a:t>
                      </a:r>
                      <a:endParaRPr lang="en-GB" sz="800" b="1" kern="100" dirty="0">
                        <a:solidFill>
                          <a:schemeClr val="bg1"/>
                        </a:solidFill>
                        <a:effectLst/>
                        <a:latin typeface="+mn-lt"/>
                        <a:ea typeface="Calibri" panose="020F0502020204030204" pitchFamily="34" charset="0"/>
                        <a:cs typeface="Times New Roman" panose="02020603050405020304" pitchFamily="18" charset="0"/>
                      </a:endParaRPr>
                    </a:p>
                  </a:txBody>
                  <a:tcPr marL="35283" marR="35283" marT="0" marB="0" anchor="ctr">
                    <a:solidFill>
                      <a:schemeClr val="accent2"/>
                    </a:solidFill>
                  </a:tcPr>
                </a:tc>
                <a:extLst>
                  <a:ext uri="{0D108BD9-81ED-4DB2-BD59-A6C34878D82A}">
                    <a16:rowId xmlns:a16="http://schemas.microsoft.com/office/drawing/2014/main" val="10000"/>
                  </a:ext>
                </a:extLst>
              </a:tr>
              <a:tr h="345663">
                <a:tc>
                  <a:txBody>
                    <a:bodyPr/>
                    <a:lstStyle/>
                    <a:p>
                      <a:pPr>
                        <a:lnSpc>
                          <a:spcPct val="100000"/>
                        </a:lnSpc>
                        <a:spcAft>
                          <a:spcPts val="0"/>
                        </a:spcAft>
                      </a:pPr>
                      <a:r>
                        <a:rPr lang="en-GB" sz="800" kern="100">
                          <a:effectLst/>
                        </a:rPr>
                        <a:t>Rosenheck and Mares (2007)</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dirty="0">
                          <a:effectLst/>
                        </a:rPr>
                        <a:t>Homeless veterans with substance misuse &amp;/or moderate/severe MH</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dirty="0">
                          <a:effectLst/>
                        </a:rPr>
                        <a:t>Days worked per month (all participants)</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dirty="0">
                          <a:effectLst/>
                        </a:rPr>
                        <a:t>321</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dirty="0">
                          <a:effectLst/>
                        </a:rPr>
                        <a:t>8.8</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dirty="0">
                          <a:effectLst/>
                        </a:rPr>
                        <a:t>-</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dirty="0">
                          <a:effectLst/>
                        </a:rPr>
                        <a:t>308</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dirty="0">
                          <a:effectLst/>
                        </a:rPr>
                        <a:t>5.6</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200">
                          <a:effectLst/>
                        </a:rPr>
                        <a:t>1.57</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extLst>
                  <a:ext uri="{0D108BD9-81ED-4DB2-BD59-A6C34878D82A}">
                    <a16:rowId xmlns:a16="http://schemas.microsoft.com/office/drawing/2014/main" val="10001"/>
                  </a:ext>
                </a:extLst>
              </a:tr>
              <a:tr h="345663">
                <a:tc>
                  <a:txBody>
                    <a:bodyPr/>
                    <a:lstStyle/>
                    <a:p>
                      <a:pPr>
                        <a:lnSpc>
                          <a:spcPct val="100000"/>
                        </a:lnSpc>
                        <a:spcAft>
                          <a:spcPts val="0"/>
                        </a:spcAft>
                      </a:pPr>
                      <a:r>
                        <a:rPr lang="en-GB" sz="800" kern="100">
                          <a:effectLst/>
                        </a:rPr>
                        <a:t>Rosenheck and Mares (2007)</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Homeless veterans with substance misuse &amp;/or moderate/severe MH</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dirty="0">
                          <a:effectLst/>
                        </a:rPr>
                        <a:t>Days worked during 24 month follow-up (all participants) </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321</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34.1</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308</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29.8</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0.04</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200">
                          <a:effectLst/>
                        </a:rPr>
                        <a:t>1.14</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extLst>
                  <a:ext uri="{0D108BD9-81ED-4DB2-BD59-A6C34878D82A}">
                    <a16:rowId xmlns:a16="http://schemas.microsoft.com/office/drawing/2014/main" val="10002"/>
                  </a:ext>
                </a:extLst>
              </a:tr>
              <a:tr h="228465">
                <a:tc>
                  <a:txBody>
                    <a:bodyPr/>
                    <a:lstStyle/>
                    <a:p>
                      <a:pPr>
                        <a:lnSpc>
                          <a:spcPct val="100000"/>
                        </a:lnSpc>
                        <a:spcAft>
                          <a:spcPts val="0"/>
                        </a:spcAft>
                      </a:pPr>
                      <a:r>
                        <a:rPr lang="en-GB" sz="800" kern="100">
                          <a:effectLst/>
                        </a:rPr>
                        <a:t>Sveinsdottir et al (2022)</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Chronic pain</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Hours worked during 12 month follow-up (all participants)</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38</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216.5</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447.3</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20</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122.9</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255.2</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0.43</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200">
                          <a:effectLst/>
                        </a:rPr>
                        <a:t>1.76</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extLst>
                  <a:ext uri="{0D108BD9-81ED-4DB2-BD59-A6C34878D82A}">
                    <a16:rowId xmlns:a16="http://schemas.microsoft.com/office/drawing/2014/main" val="10003"/>
                  </a:ext>
                </a:extLst>
              </a:tr>
              <a:tr h="122800">
                <a:tc>
                  <a:txBody>
                    <a:bodyPr/>
                    <a:lstStyle/>
                    <a:p>
                      <a:pPr>
                        <a:lnSpc>
                          <a:spcPct val="100000"/>
                        </a:lnSpc>
                        <a:spcAft>
                          <a:spcPts val="0"/>
                        </a:spcAft>
                      </a:pPr>
                      <a:r>
                        <a:rPr lang="en-GB" sz="800" kern="100">
                          <a:effectLst/>
                        </a:rPr>
                        <a:t>Marsden et al (2024)</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Substance misuse</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Longest employment spell within 18m follow-up if employed</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207</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110.2</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120.9</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175</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114.2</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126.0</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ns</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200">
                          <a:effectLst/>
                        </a:rPr>
                        <a:t>0.96</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extLst>
                  <a:ext uri="{0D108BD9-81ED-4DB2-BD59-A6C34878D82A}">
                    <a16:rowId xmlns:a16="http://schemas.microsoft.com/office/drawing/2014/main" val="10004"/>
                  </a:ext>
                </a:extLst>
              </a:tr>
              <a:tr h="121939">
                <a:tc>
                  <a:txBody>
                    <a:bodyPr/>
                    <a:lstStyle/>
                    <a:p>
                      <a:pPr>
                        <a:lnSpc>
                          <a:spcPct val="100000"/>
                        </a:lnSpc>
                        <a:spcAft>
                          <a:spcPts val="0"/>
                        </a:spcAft>
                      </a:pPr>
                      <a:r>
                        <a:rPr lang="en-GB" sz="800" kern="100">
                          <a:effectLst/>
                        </a:rPr>
                        <a:t>Marsden et al (2024)</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Substance misuse  </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Employed 13+ weeks in 18m follow-up if employed</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207</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87 =42%</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175</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73=42%</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41.7</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ns</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200">
                          <a:effectLst/>
                        </a:rPr>
                        <a:t>1.01</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extLst>
                  <a:ext uri="{0D108BD9-81ED-4DB2-BD59-A6C34878D82A}">
                    <a16:rowId xmlns:a16="http://schemas.microsoft.com/office/drawing/2014/main" val="10005"/>
                  </a:ext>
                </a:extLst>
              </a:tr>
              <a:tr h="121939">
                <a:tc>
                  <a:txBody>
                    <a:bodyPr/>
                    <a:lstStyle/>
                    <a:p>
                      <a:pPr>
                        <a:lnSpc>
                          <a:spcPct val="100000"/>
                        </a:lnSpc>
                        <a:spcAft>
                          <a:spcPts val="0"/>
                        </a:spcAft>
                      </a:pPr>
                      <a:r>
                        <a:rPr lang="en-GB" sz="800" kern="100">
                          <a:effectLst/>
                        </a:rPr>
                        <a:t>Overland et al (2018)</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CMH</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Employment no benefit for at least 24 of 36 months follow-up</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630</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38.8</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563</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37.0</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0.04</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200">
                          <a:effectLst/>
                        </a:rPr>
                        <a:t>1.05</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extLst>
                  <a:ext uri="{0D108BD9-81ED-4DB2-BD59-A6C34878D82A}">
                    <a16:rowId xmlns:a16="http://schemas.microsoft.com/office/drawing/2014/main" val="10006"/>
                  </a:ext>
                </a:extLst>
              </a:tr>
              <a:tr h="143640">
                <a:tc>
                  <a:txBody>
                    <a:bodyPr/>
                    <a:lstStyle/>
                    <a:p>
                      <a:pPr>
                        <a:lnSpc>
                          <a:spcPct val="100000"/>
                        </a:lnSpc>
                        <a:spcAft>
                          <a:spcPts val="0"/>
                        </a:spcAft>
                      </a:pPr>
                      <a:r>
                        <a:rPr lang="en-GB" sz="800" kern="100">
                          <a:effectLst/>
                        </a:rPr>
                        <a:t>Ottomanelli et al (2014)</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Spinal cord injury</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Weeks in paid employment of 24 month follow-up if employed</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17</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22.2</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14.2</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6</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18.7</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13.5</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200">
                          <a:effectLst/>
                        </a:rPr>
                        <a:t>1.19</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extLst>
                  <a:ext uri="{0D108BD9-81ED-4DB2-BD59-A6C34878D82A}">
                    <a16:rowId xmlns:a16="http://schemas.microsoft.com/office/drawing/2014/main" val="10007"/>
                  </a:ext>
                </a:extLst>
              </a:tr>
              <a:tr h="252838">
                <a:tc gridSpan="10">
                  <a:txBody>
                    <a:bodyPr/>
                    <a:lstStyle/>
                    <a:p>
                      <a:pPr>
                        <a:lnSpc>
                          <a:spcPct val="100000"/>
                        </a:lnSpc>
                        <a:spcAft>
                          <a:spcPts val="0"/>
                        </a:spcAft>
                      </a:pPr>
                      <a:r>
                        <a:rPr lang="en-GB" sz="800" b="1" kern="100" dirty="0">
                          <a:effectLst/>
                        </a:rPr>
                        <a:t>Wages/income earned (Overall weighted ratio = 1.1)</a:t>
                      </a:r>
                      <a:endParaRPr lang="en-GB" sz="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nSpc>
                          <a:spcPct val="100000"/>
                        </a:lnSpc>
                        <a:spcAft>
                          <a:spcPts val="0"/>
                        </a:spcAft>
                      </a:pPr>
                      <a:r>
                        <a:rPr lang="en-GB" sz="800" kern="100">
                          <a:effectLst/>
                        </a:rPr>
                        <a:t> </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extLst>
                  <a:ext uri="{0D108BD9-81ED-4DB2-BD59-A6C34878D82A}">
                    <a16:rowId xmlns:a16="http://schemas.microsoft.com/office/drawing/2014/main" val="10008"/>
                  </a:ext>
                </a:extLst>
              </a:tr>
              <a:tr h="121939">
                <a:tc>
                  <a:txBody>
                    <a:bodyPr/>
                    <a:lstStyle/>
                    <a:p>
                      <a:pPr>
                        <a:lnSpc>
                          <a:spcPct val="100000"/>
                        </a:lnSpc>
                        <a:spcAft>
                          <a:spcPts val="0"/>
                        </a:spcAft>
                      </a:pPr>
                      <a:r>
                        <a:rPr lang="en-GB" sz="800" kern="100">
                          <a:effectLst/>
                        </a:rPr>
                        <a:t>LePage et al (2016)</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Substance misuse</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Total wages over 6 month follow-up if employed ($)</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46</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2,761</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2,697</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38</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2,866</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2,571</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ns</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200">
                          <a:effectLst/>
                        </a:rPr>
                        <a:t>0.96</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extLst>
                  <a:ext uri="{0D108BD9-81ED-4DB2-BD59-A6C34878D82A}">
                    <a16:rowId xmlns:a16="http://schemas.microsoft.com/office/drawing/2014/main" val="10009"/>
                  </a:ext>
                </a:extLst>
              </a:tr>
              <a:tr h="228465">
                <a:tc>
                  <a:txBody>
                    <a:bodyPr/>
                    <a:lstStyle/>
                    <a:p>
                      <a:pPr>
                        <a:lnSpc>
                          <a:spcPct val="100000"/>
                        </a:lnSpc>
                        <a:spcAft>
                          <a:spcPts val="0"/>
                        </a:spcAft>
                      </a:pPr>
                      <a:r>
                        <a:rPr lang="en-GB" sz="800" kern="100">
                          <a:effectLst/>
                        </a:rPr>
                        <a:t>Bejerholm et al (2017)</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Affective disorders</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Net income at 12m follow-up (Euros) (all participants)</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54</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1,565</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54</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1,048</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0.00</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200">
                          <a:effectLst/>
                        </a:rPr>
                        <a:t>1.49</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extLst>
                  <a:ext uri="{0D108BD9-81ED-4DB2-BD59-A6C34878D82A}">
                    <a16:rowId xmlns:a16="http://schemas.microsoft.com/office/drawing/2014/main" val="10010"/>
                  </a:ext>
                </a:extLst>
              </a:tr>
              <a:tr h="228465">
                <a:tc>
                  <a:txBody>
                    <a:bodyPr/>
                    <a:lstStyle/>
                    <a:p>
                      <a:pPr>
                        <a:lnSpc>
                          <a:spcPct val="100000"/>
                        </a:lnSpc>
                        <a:spcAft>
                          <a:spcPts val="0"/>
                        </a:spcAft>
                      </a:pPr>
                      <a:r>
                        <a:rPr lang="en-GB" sz="800" kern="100">
                          <a:effectLst/>
                        </a:rPr>
                        <a:t>Davis et al (2012)</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Veterans with PTSD</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Total earned income in 12m follow-up ($) (all participants)</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42</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9,264</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13,294</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43</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2,601</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6,009</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0.00</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200">
                          <a:effectLst/>
                        </a:rPr>
                        <a:t>3.56</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extLst>
                  <a:ext uri="{0D108BD9-81ED-4DB2-BD59-A6C34878D82A}">
                    <a16:rowId xmlns:a16="http://schemas.microsoft.com/office/drawing/2014/main" val="10011"/>
                  </a:ext>
                </a:extLst>
              </a:tr>
              <a:tr h="228465">
                <a:tc>
                  <a:txBody>
                    <a:bodyPr/>
                    <a:lstStyle/>
                    <a:p>
                      <a:pPr>
                        <a:lnSpc>
                          <a:spcPct val="100000"/>
                        </a:lnSpc>
                        <a:spcAft>
                          <a:spcPts val="0"/>
                        </a:spcAft>
                      </a:pPr>
                      <a:r>
                        <a:rPr lang="en-GB" sz="800" kern="100">
                          <a:effectLst/>
                        </a:rPr>
                        <a:t>Ottomanelli et al (2012)</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Spinal cord injury</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Weekly wages ($) if employed</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24</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233.9</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279.0</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9</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267.3</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462.5</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&lt;0.05</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200">
                          <a:effectLst/>
                        </a:rPr>
                        <a:t>0.88</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extLst>
                  <a:ext uri="{0D108BD9-81ED-4DB2-BD59-A6C34878D82A}">
                    <a16:rowId xmlns:a16="http://schemas.microsoft.com/office/drawing/2014/main" val="10012"/>
                  </a:ext>
                </a:extLst>
              </a:tr>
              <a:tr h="121939">
                <a:tc>
                  <a:txBody>
                    <a:bodyPr/>
                    <a:lstStyle/>
                    <a:p>
                      <a:pPr>
                        <a:lnSpc>
                          <a:spcPct val="100000"/>
                        </a:lnSpc>
                        <a:spcAft>
                          <a:spcPts val="0"/>
                        </a:spcAft>
                      </a:pPr>
                      <a:r>
                        <a:rPr lang="en-GB" sz="800" kern="100">
                          <a:effectLst/>
                        </a:rPr>
                        <a:t>Davis et al (2022)</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Common mental health</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Earned income during 12m follow-up ($) if employed</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36</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18,945</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10,792</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31</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13,813</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10,809</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0.06</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200">
                          <a:effectLst/>
                        </a:rPr>
                        <a:t>1.37</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extLst>
                  <a:ext uri="{0D108BD9-81ED-4DB2-BD59-A6C34878D82A}">
                    <a16:rowId xmlns:a16="http://schemas.microsoft.com/office/drawing/2014/main" val="10013"/>
                  </a:ext>
                </a:extLst>
              </a:tr>
              <a:tr h="121939">
                <a:tc>
                  <a:txBody>
                    <a:bodyPr/>
                    <a:lstStyle/>
                    <a:p>
                      <a:pPr>
                        <a:lnSpc>
                          <a:spcPct val="100000"/>
                        </a:lnSpc>
                        <a:spcAft>
                          <a:spcPts val="0"/>
                        </a:spcAft>
                      </a:pPr>
                      <a:r>
                        <a:rPr lang="en-GB" sz="800" kern="100">
                          <a:effectLst/>
                        </a:rPr>
                        <a:t>Newton et al (2023)</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Mental &amp;/or physical health</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Earnings in month 12 post-randomisation (£)</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3,636</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214</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11</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3,630</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214</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11</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1.00</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200">
                          <a:effectLst/>
                        </a:rPr>
                        <a:t>1.0</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extLst>
                  <a:ext uri="{0D108BD9-81ED-4DB2-BD59-A6C34878D82A}">
                    <a16:rowId xmlns:a16="http://schemas.microsoft.com/office/drawing/2014/main" val="10014"/>
                  </a:ext>
                </a:extLst>
              </a:tr>
              <a:tr h="243877">
                <a:tc>
                  <a:txBody>
                    <a:bodyPr/>
                    <a:lstStyle/>
                    <a:p>
                      <a:pPr>
                        <a:lnSpc>
                          <a:spcPct val="100000"/>
                        </a:lnSpc>
                        <a:spcAft>
                          <a:spcPts val="0"/>
                        </a:spcAft>
                      </a:pPr>
                      <a:r>
                        <a:rPr lang="en-GB" sz="800" kern="100">
                          <a:effectLst/>
                        </a:rPr>
                        <a:t>Ferguson et al (2012)</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Moderate to severe mental health + housing issues</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Weekly earned income during the 10 month follow-up ($)(all participants)</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16</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263.6</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147.6</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20</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192.5</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116.7</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ns</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200">
                          <a:effectLst/>
                        </a:rPr>
                        <a:t>1.37</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extLst>
                  <a:ext uri="{0D108BD9-81ED-4DB2-BD59-A6C34878D82A}">
                    <a16:rowId xmlns:a16="http://schemas.microsoft.com/office/drawing/2014/main" val="10015"/>
                  </a:ext>
                </a:extLst>
              </a:tr>
              <a:tr h="121939">
                <a:tc>
                  <a:txBody>
                    <a:bodyPr/>
                    <a:lstStyle/>
                    <a:p>
                      <a:pPr>
                        <a:lnSpc>
                          <a:spcPct val="100000"/>
                        </a:lnSpc>
                        <a:spcAft>
                          <a:spcPts val="0"/>
                        </a:spcAft>
                      </a:pPr>
                      <a:r>
                        <a:rPr lang="en-GB" sz="800" kern="100">
                          <a:effectLst/>
                        </a:rPr>
                        <a:t>Davis et al (2018)</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Mild to moderate mental health</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Earned income during 18 month follow-up($)(all participants) </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271</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14,642</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19,308</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270</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10,989</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17,097</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0.00</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200">
                          <a:effectLst/>
                        </a:rPr>
                        <a:t>1.33</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extLst>
                  <a:ext uri="{0D108BD9-81ED-4DB2-BD59-A6C34878D82A}">
                    <a16:rowId xmlns:a16="http://schemas.microsoft.com/office/drawing/2014/main" val="10016"/>
                  </a:ext>
                </a:extLst>
              </a:tr>
              <a:tr h="121939">
                <a:tc>
                  <a:txBody>
                    <a:bodyPr/>
                    <a:lstStyle/>
                    <a:p>
                      <a:pPr>
                        <a:lnSpc>
                          <a:spcPct val="100000"/>
                        </a:lnSpc>
                        <a:spcAft>
                          <a:spcPts val="0"/>
                        </a:spcAft>
                      </a:pPr>
                      <a:r>
                        <a:rPr lang="en-GB" sz="800" kern="100">
                          <a:effectLst/>
                        </a:rPr>
                        <a:t>Ottomanelli et al (2014)</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Spinal cord injury</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Earned wages per week in 24 month follow-up if employed ($)</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17</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251.0</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276.0</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6</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70.4</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110.9</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200">
                          <a:effectLst/>
                        </a:rPr>
                        <a:t>3.57</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extLst>
                  <a:ext uri="{0D108BD9-81ED-4DB2-BD59-A6C34878D82A}">
                    <a16:rowId xmlns:a16="http://schemas.microsoft.com/office/drawing/2014/main" val="10017"/>
                  </a:ext>
                </a:extLst>
              </a:tr>
              <a:tr h="228112">
                <a:tc gridSpan="10">
                  <a:txBody>
                    <a:bodyPr/>
                    <a:lstStyle/>
                    <a:p>
                      <a:pPr>
                        <a:lnSpc>
                          <a:spcPct val="100000"/>
                        </a:lnSpc>
                        <a:spcAft>
                          <a:spcPts val="0"/>
                        </a:spcAft>
                      </a:pPr>
                      <a:r>
                        <a:rPr lang="en-GB" sz="800" kern="100" dirty="0">
                          <a:effectLst/>
                        </a:rPr>
                        <a:t>Hourly wage if employed (Overall weighted ratio = 1.0)</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nSpc>
                          <a:spcPct val="100000"/>
                        </a:lnSpc>
                        <a:spcAft>
                          <a:spcPts val="0"/>
                        </a:spcAft>
                      </a:pPr>
                      <a:r>
                        <a:rPr lang="en-GB" sz="800" kern="100">
                          <a:effectLst/>
                        </a:rPr>
                        <a:t> </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extLst>
                  <a:ext uri="{0D108BD9-81ED-4DB2-BD59-A6C34878D82A}">
                    <a16:rowId xmlns:a16="http://schemas.microsoft.com/office/drawing/2014/main" val="10018"/>
                  </a:ext>
                </a:extLst>
              </a:tr>
              <a:tr h="121939">
                <a:tc>
                  <a:txBody>
                    <a:bodyPr/>
                    <a:lstStyle/>
                    <a:p>
                      <a:pPr>
                        <a:lnSpc>
                          <a:spcPct val="100000"/>
                        </a:lnSpc>
                        <a:spcAft>
                          <a:spcPts val="0"/>
                        </a:spcAft>
                      </a:pPr>
                      <a:r>
                        <a:rPr lang="en-GB" sz="800" kern="100">
                          <a:effectLst/>
                        </a:rPr>
                        <a:t>LePage et al (2016)</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Substance misuse</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Hourly wage over 6 month follow-up if employed ($)</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46</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10.38</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38</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13.21</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ns</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200">
                          <a:effectLst/>
                        </a:rPr>
                        <a:t>0.79</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extLst>
                  <a:ext uri="{0D108BD9-81ED-4DB2-BD59-A6C34878D82A}">
                    <a16:rowId xmlns:a16="http://schemas.microsoft.com/office/drawing/2014/main" val="10019"/>
                  </a:ext>
                </a:extLst>
              </a:tr>
              <a:tr h="228465">
                <a:tc>
                  <a:txBody>
                    <a:bodyPr/>
                    <a:lstStyle/>
                    <a:p>
                      <a:pPr>
                        <a:lnSpc>
                          <a:spcPct val="100000"/>
                        </a:lnSpc>
                        <a:spcAft>
                          <a:spcPts val="0"/>
                        </a:spcAft>
                      </a:pPr>
                      <a:r>
                        <a:rPr lang="en-GB" sz="800" kern="100">
                          <a:effectLst/>
                        </a:rPr>
                        <a:t>Poremski et al (2017)</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Moderate to severe mental health</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Hourly wage if employed ($)</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23</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16.82</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18</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13.19</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0.34</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200">
                          <a:effectLst/>
                        </a:rPr>
                        <a:t>1.28</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extLst>
                  <a:ext uri="{0D108BD9-81ED-4DB2-BD59-A6C34878D82A}">
                    <a16:rowId xmlns:a16="http://schemas.microsoft.com/office/drawing/2014/main" val="10020"/>
                  </a:ext>
                </a:extLst>
              </a:tr>
              <a:tr h="121939">
                <a:tc>
                  <a:txBody>
                    <a:bodyPr/>
                    <a:lstStyle/>
                    <a:p>
                      <a:pPr>
                        <a:lnSpc>
                          <a:spcPct val="100000"/>
                        </a:lnSpc>
                        <a:spcAft>
                          <a:spcPts val="0"/>
                        </a:spcAft>
                      </a:pPr>
                      <a:r>
                        <a:rPr lang="en-GB" sz="800" kern="100">
                          <a:effectLst/>
                        </a:rPr>
                        <a:t>Lones et al (2017)</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Substance misuse</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Hourly wage if employed ($)</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11</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12.84</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5</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13.25</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200">
                          <a:effectLst/>
                        </a:rPr>
                        <a:t>0.97</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extLst>
                  <a:ext uri="{0D108BD9-81ED-4DB2-BD59-A6C34878D82A}">
                    <a16:rowId xmlns:a16="http://schemas.microsoft.com/office/drawing/2014/main" val="10021"/>
                  </a:ext>
                </a:extLst>
              </a:tr>
              <a:tr h="243877">
                <a:tc>
                  <a:txBody>
                    <a:bodyPr/>
                    <a:lstStyle/>
                    <a:p>
                      <a:pPr>
                        <a:lnSpc>
                          <a:spcPct val="100000"/>
                        </a:lnSpc>
                        <a:spcAft>
                          <a:spcPts val="0"/>
                        </a:spcAft>
                      </a:pPr>
                      <a:r>
                        <a:rPr lang="en-GB" sz="800" kern="100">
                          <a:effectLst/>
                        </a:rPr>
                        <a:t>Rosenheck and Mares (2007)</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Homeless veterans with substance misuse &amp;/or moderate/severe MH</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Hourly wage if employed ($) </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321</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8.52</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308</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8.10</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200">
                          <a:effectLst/>
                        </a:rPr>
                        <a:t>1.05</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extLst>
                  <a:ext uri="{0D108BD9-81ED-4DB2-BD59-A6C34878D82A}">
                    <a16:rowId xmlns:a16="http://schemas.microsoft.com/office/drawing/2014/main" val="10022"/>
                  </a:ext>
                </a:extLst>
              </a:tr>
              <a:tr h="243877">
                <a:tc>
                  <a:txBody>
                    <a:bodyPr/>
                    <a:lstStyle/>
                    <a:p>
                      <a:pPr>
                        <a:lnSpc>
                          <a:spcPct val="100000"/>
                        </a:lnSpc>
                        <a:spcAft>
                          <a:spcPts val="0"/>
                        </a:spcAft>
                      </a:pPr>
                      <a:r>
                        <a:rPr lang="en-GB" sz="800" kern="100">
                          <a:effectLst/>
                        </a:rPr>
                        <a:t>Mahwood and Howlin (1999)</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Intellectual disabilities and autism spectrum disorder (ASD)</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Hours wage if employed (£)</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19</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5.71</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5</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4.14</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0.02</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200">
                          <a:effectLst/>
                        </a:rPr>
                        <a:t>1.38</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extLst>
                  <a:ext uri="{0D108BD9-81ED-4DB2-BD59-A6C34878D82A}">
                    <a16:rowId xmlns:a16="http://schemas.microsoft.com/office/drawing/2014/main" val="10023"/>
                  </a:ext>
                </a:extLst>
              </a:tr>
              <a:tr h="202454">
                <a:tc gridSpan="10">
                  <a:txBody>
                    <a:bodyPr/>
                    <a:lstStyle/>
                    <a:p>
                      <a:pPr>
                        <a:lnSpc>
                          <a:spcPct val="100000"/>
                        </a:lnSpc>
                        <a:spcAft>
                          <a:spcPts val="0"/>
                        </a:spcAft>
                      </a:pPr>
                      <a:r>
                        <a:rPr lang="en-GB" sz="800" kern="100" dirty="0">
                          <a:effectLst/>
                        </a:rPr>
                        <a:t>Time to job entry/return to work (Overall weighted ratio = 1.4)</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nSpc>
                          <a:spcPct val="100000"/>
                        </a:lnSpc>
                        <a:spcAft>
                          <a:spcPts val="0"/>
                        </a:spcAft>
                      </a:pPr>
                      <a:r>
                        <a:rPr lang="en-GB" sz="800" kern="100">
                          <a:effectLst/>
                        </a:rPr>
                        <a:t> </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extLst>
                  <a:ext uri="{0D108BD9-81ED-4DB2-BD59-A6C34878D82A}">
                    <a16:rowId xmlns:a16="http://schemas.microsoft.com/office/drawing/2014/main" val="10024"/>
                  </a:ext>
                </a:extLst>
              </a:tr>
              <a:tr h="121939">
                <a:tc>
                  <a:txBody>
                    <a:bodyPr/>
                    <a:lstStyle/>
                    <a:p>
                      <a:pPr>
                        <a:lnSpc>
                          <a:spcPct val="100000"/>
                        </a:lnSpc>
                        <a:spcAft>
                          <a:spcPts val="0"/>
                        </a:spcAft>
                      </a:pPr>
                      <a:r>
                        <a:rPr lang="en-GB" sz="800" kern="100">
                          <a:effectLst/>
                        </a:rPr>
                        <a:t>LePage et al (2016)</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Substance misuse</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Days to job entry/return to work </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46</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130.7</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63.6</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38</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157.1</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50.1</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0.02</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1.20</a:t>
                      </a:r>
                    </a:p>
                  </a:txBody>
                  <a:tcPr marL="35283" marR="35283" marT="0" marB="0"/>
                </a:tc>
                <a:extLst>
                  <a:ext uri="{0D108BD9-81ED-4DB2-BD59-A6C34878D82A}">
                    <a16:rowId xmlns:a16="http://schemas.microsoft.com/office/drawing/2014/main" val="10025"/>
                  </a:ext>
                </a:extLst>
              </a:tr>
              <a:tr h="243877">
                <a:tc>
                  <a:txBody>
                    <a:bodyPr/>
                    <a:lstStyle/>
                    <a:p>
                      <a:pPr>
                        <a:lnSpc>
                          <a:spcPct val="100000"/>
                        </a:lnSpc>
                        <a:spcAft>
                          <a:spcPts val="0"/>
                        </a:spcAft>
                      </a:pPr>
                      <a:r>
                        <a:rPr lang="en-GB" sz="800" kern="100">
                          <a:effectLst/>
                        </a:rPr>
                        <a:t>Davis et al (2012)</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Veterans with PTSD</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Weeks to job entry (all participants)</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gridSpan="8">
                  <a:txBody>
                    <a:bodyPr/>
                    <a:lstStyle/>
                    <a:p>
                      <a:pPr>
                        <a:lnSpc>
                          <a:spcPct val="100000"/>
                        </a:lnSpc>
                        <a:spcAft>
                          <a:spcPts val="0"/>
                        </a:spcAft>
                      </a:pPr>
                      <a:r>
                        <a:rPr lang="en-GB" sz="800" kern="100" dirty="0">
                          <a:effectLst/>
                        </a:rPr>
                        <a:t>Survival curve shows notably faster time to job entry of IPS group compared to control but no statistics are reported</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26"/>
                  </a:ext>
                </a:extLst>
              </a:tr>
              <a:tr h="121939">
                <a:tc>
                  <a:txBody>
                    <a:bodyPr/>
                    <a:lstStyle/>
                    <a:p>
                      <a:pPr>
                        <a:lnSpc>
                          <a:spcPct val="100000"/>
                        </a:lnSpc>
                        <a:spcAft>
                          <a:spcPts val="0"/>
                        </a:spcAft>
                      </a:pPr>
                      <a:r>
                        <a:rPr lang="en-GB" sz="800" kern="100">
                          <a:effectLst/>
                        </a:rPr>
                        <a:t>Davis et al (2022)</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Common mental health</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Weeks to job entry</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58</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8.7</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8.8</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61</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17.1</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14.2</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0.00</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1.96</a:t>
                      </a:r>
                    </a:p>
                  </a:txBody>
                  <a:tcPr marL="35283" marR="35283" marT="0" marB="0"/>
                </a:tc>
                <a:extLst>
                  <a:ext uri="{0D108BD9-81ED-4DB2-BD59-A6C34878D82A}">
                    <a16:rowId xmlns:a16="http://schemas.microsoft.com/office/drawing/2014/main" val="10027"/>
                  </a:ext>
                </a:extLst>
              </a:tr>
              <a:tr h="121939">
                <a:tc>
                  <a:txBody>
                    <a:bodyPr/>
                    <a:lstStyle/>
                    <a:p>
                      <a:pPr>
                        <a:lnSpc>
                          <a:spcPct val="100000"/>
                        </a:lnSpc>
                        <a:spcAft>
                          <a:spcPts val="0"/>
                        </a:spcAft>
                      </a:pPr>
                      <a:r>
                        <a:rPr lang="en-GB" sz="800" kern="100">
                          <a:effectLst/>
                        </a:rPr>
                        <a:t>Davis et al (2018)</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Mild to moderate mental health</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Weeks to job entry </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271</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18.4</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15.1</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270</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28.2</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20.0</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0.00</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1.53</a:t>
                      </a:r>
                    </a:p>
                  </a:txBody>
                  <a:tcPr marL="35283" marR="35283" marT="0" marB="0"/>
                </a:tc>
                <a:extLst>
                  <a:ext uri="{0D108BD9-81ED-4DB2-BD59-A6C34878D82A}">
                    <a16:rowId xmlns:a16="http://schemas.microsoft.com/office/drawing/2014/main" val="10028"/>
                  </a:ext>
                </a:extLst>
              </a:tr>
              <a:tr h="121939">
                <a:tc>
                  <a:txBody>
                    <a:bodyPr/>
                    <a:lstStyle/>
                    <a:p>
                      <a:pPr>
                        <a:lnSpc>
                          <a:spcPct val="100000"/>
                        </a:lnSpc>
                        <a:spcAft>
                          <a:spcPts val="0"/>
                        </a:spcAft>
                      </a:pPr>
                      <a:r>
                        <a:rPr lang="en-GB" sz="800" kern="100">
                          <a:effectLst/>
                        </a:rPr>
                        <a:t>Marsden et al (2024)</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Substance misuse</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Time to first job if employed</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207</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179.7</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142.6</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175</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201.1</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151.9</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ns</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1.12</a:t>
                      </a:r>
                    </a:p>
                  </a:txBody>
                  <a:tcPr marL="35283" marR="35283" marT="0" marB="0"/>
                </a:tc>
                <a:extLst>
                  <a:ext uri="{0D108BD9-81ED-4DB2-BD59-A6C34878D82A}">
                    <a16:rowId xmlns:a16="http://schemas.microsoft.com/office/drawing/2014/main" val="10029"/>
                  </a:ext>
                </a:extLst>
              </a:tr>
              <a:tr h="198408">
                <a:tc gridSpan="11">
                  <a:txBody>
                    <a:bodyPr/>
                    <a:lstStyle/>
                    <a:p>
                      <a:pPr>
                        <a:lnSpc>
                          <a:spcPct val="100000"/>
                        </a:lnSpc>
                        <a:spcAft>
                          <a:spcPts val="0"/>
                        </a:spcAft>
                      </a:pPr>
                      <a:r>
                        <a:rPr lang="en-GB" sz="800" kern="100">
                          <a:effectLst/>
                        </a:rPr>
                        <a:t>Job search self-efficacy</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30"/>
                  </a:ext>
                </a:extLst>
              </a:tr>
              <a:tr h="121939">
                <a:tc>
                  <a:txBody>
                    <a:bodyPr/>
                    <a:lstStyle/>
                    <a:p>
                      <a:pPr>
                        <a:lnSpc>
                          <a:spcPct val="100000"/>
                        </a:lnSpc>
                        <a:spcAft>
                          <a:spcPts val="0"/>
                        </a:spcAft>
                      </a:pPr>
                      <a:r>
                        <a:rPr lang="en-GB" sz="800" kern="100">
                          <a:effectLst/>
                        </a:rPr>
                        <a:t>Newton et al (2023)</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CMH &amp;/or physical health</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 </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1445</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3.2</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0.0</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1317</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3.1</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0.0</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0.01</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1.03</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extLst>
                  <a:ext uri="{0D108BD9-81ED-4DB2-BD59-A6C34878D82A}">
                    <a16:rowId xmlns:a16="http://schemas.microsoft.com/office/drawing/2014/main" val="10031"/>
                  </a:ext>
                </a:extLst>
              </a:tr>
              <a:tr h="203576">
                <a:tc gridSpan="10">
                  <a:txBody>
                    <a:bodyPr/>
                    <a:lstStyle/>
                    <a:p>
                      <a:pPr>
                        <a:lnSpc>
                          <a:spcPct val="100000"/>
                        </a:lnSpc>
                        <a:spcAft>
                          <a:spcPts val="0"/>
                        </a:spcAft>
                      </a:pPr>
                      <a:r>
                        <a:rPr lang="en-GB" sz="800" kern="100">
                          <a:effectLst/>
                        </a:rPr>
                        <a:t>Job classification</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nSpc>
                          <a:spcPct val="100000"/>
                        </a:lnSpc>
                        <a:spcAft>
                          <a:spcPts val="0"/>
                        </a:spcAft>
                      </a:pPr>
                      <a:r>
                        <a:rPr lang="en-GB" sz="800" kern="100">
                          <a:effectLst/>
                        </a:rPr>
                        <a:t> </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extLst>
                  <a:ext uri="{0D108BD9-81ED-4DB2-BD59-A6C34878D82A}">
                    <a16:rowId xmlns:a16="http://schemas.microsoft.com/office/drawing/2014/main" val="10032"/>
                  </a:ext>
                </a:extLst>
              </a:tr>
              <a:tr h="243877">
                <a:tc>
                  <a:txBody>
                    <a:bodyPr/>
                    <a:lstStyle/>
                    <a:p>
                      <a:pPr>
                        <a:lnSpc>
                          <a:spcPct val="100000"/>
                        </a:lnSpc>
                        <a:spcAft>
                          <a:spcPts val="0"/>
                        </a:spcAft>
                      </a:pPr>
                      <a:r>
                        <a:rPr lang="en-GB" sz="800" kern="100">
                          <a:effectLst/>
                        </a:rPr>
                        <a:t>Davis et al (2018)</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Mild to moderate mental health</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Hollingshead job classification % in occupational categories (1,2,3 / 4,5 / 6 / 7)</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276</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dirty="0">
                          <a:effectLst/>
                        </a:rPr>
                        <a:t>20/45/</a:t>
                      </a:r>
                    </a:p>
                    <a:p>
                      <a:pPr>
                        <a:lnSpc>
                          <a:spcPct val="100000"/>
                        </a:lnSpc>
                        <a:spcAft>
                          <a:spcPts val="0"/>
                        </a:spcAft>
                      </a:pPr>
                      <a:r>
                        <a:rPr lang="en-GB" sz="800" kern="100" dirty="0">
                          <a:effectLst/>
                        </a:rPr>
                        <a:t>55/29</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211</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19/50/</a:t>
                      </a:r>
                    </a:p>
                    <a:p>
                      <a:pPr>
                        <a:lnSpc>
                          <a:spcPct val="100000"/>
                        </a:lnSpc>
                        <a:spcAft>
                          <a:spcPts val="0"/>
                        </a:spcAft>
                      </a:pPr>
                      <a:r>
                        <a:rPr lang="en-GB" sz="800" kern="100">
                          <a:effectLst/>
                        </a:rPr>
                        <a:t>37/31</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a:effectLst/>
                        </a:rPr>
                        <a:t>ns</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tc>
                  <a:txBody>
                    <a:bodyPr/>
                    <a:lstStyle/>
                    <a:p>
                      <a:pPr>
                        <a:lnSpc>
                          <a:spcPct val="100000"/>
                        </a:lnSpc>
                        <a:spcAft>
                          <a:spcPts val="0"/>
                        </a:spcAft>
                      </a:pPr>
                      <a:r>
                        <a:rPr lang="en-GB" sz="800" kern="100" dirty="0">
                          <a:effectLst/>
                        </a:rPr>
                        <a:t> </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283" marR="35283" marT="0" marB="0"/>
                </a:tc>
                <a:extLst>
                  <a:ext uri="{0D108BD9-81ED-4DB2-BD59-A6C34878D82A}">
                    <a16:rowId xmlns:a16="http://schemas.microsoft.com/office/drawing/2014/main" val="10033"/>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5">
            <a:extLst>
              <a:ext uri="{FF2B5EF4-FFF2-40B4-BE49-F238E27FC236}">
                <a16:creationId xmlns:a16="http://schemas.microsoft.com/office/drawing/2014/main" id="{7CD82F9B-5010-9C09-B780-128265CC149C}"/>
              </a:ext>
            </a:extLst>
          </p:cNvPr>
          <p:cNvSpPr>
            <a:spLocks noGrp="1" noChangeArrowheads="1"/>
          </p:cNvSpPr>
          <p:nvPr>
            <p:ph type="title"/>
          </p:nvPr>
        </p:nvSpPr>
        <p:spPr bwMode="auto">
          <a:xfrm>
            <a:off x="1593850" y="312738"/>
            <a:ext cx="10526713" cy="746125"/>
          </a:xfrm>
        </p:spPr>
        <p:txBody>
          <a:bodyPr wrap="square" numCol="1" compatLnSpc="1">
            <a:prstTxWarp prst="textNoShape">
              <a:avLst/>
            </a:prstTxWarp>
          </a:bodyPr>
          <a:lstStyle/>
          <a:p>
            <a:pPr eaLnBrk="1" hangingPunct="1"/>
            <a:r>
              <a:rPr lang="en-GB" altLang="en-US" sz="3200" dirty="0"/>
              <a:t>Reflections on the quantitative evidence </a:t>
            </a:r>
          </a:p>
        </p:txBody>
      </p:sp>
      <p:sp>
        <p:nvSpPr>
          <p:cNvPr id="22531" name="Content Placeholder 1">
            <a:extLst>
              <a:ext uri="{FF2B5EF4-FFF2-40B4-BE49-F238E27FC236}">
                <a16:creationId xmlns:a16="http://schemas.microsoft.com/office/drawing/2014/main" id="{DC60643A-1AC8-E5B8-B72F-0F0D487B8F2D}"/>
              </a:ext>
            </a:extLst>
          </p:cNvPr>
          <p:cNvSpPr>
            <a:spLocks noGrp="1" noChangeArrowheads="1"/>
          </p:cNvSpPr>
          <p:nvPr>
            <p:ph idx="1"/>
          </p:nvPr>
        </p:nvSpPr>
        <p:spPr>
          <a:xfrm>
            <a:off x="1093788" y="1184275"/>
            <a:ext cx="11026775" cy="5360988"/>
          </a:xfrm>
        </p:spPr>
        <p:txBody>
          <a:bodyPr/>
          <a:lstStyle/>
          <a:p>
            <a:pPr marL="457200" indent="-457200" eaLnBrk="1" hangingPunct="1">
              <a:buFont typeface="Arial" panose="020B0604020202020204" pitchFamily="34" charset="0"/>
              <a:buChar char="•"/>
            </a:pPr>
            <a:r>
              <a:rPr lang="en-GB" altLang="en-US" sz="1600" dirty="0"/>
              <a:t>There is a rapidly growing and already reasonably large evidence base around Supported Employment beyond SMI in diverse population groups. UK have contributed significantly to the international evidence base: let’s maximise analysis &amp; insights</a:t>
            </a:r>
          </a:p>
          <a:p>
            <a:pPr marL="457200" indent="-457200" eaLnBrk="1" hangingPunct="1">
              <a:buFont typeface="Arial" panose="020B0604020202020204" pitchFamily="34" charset="0"/>
              <a:buChar char="•"/>
            </a:pPr>
            <a:r>
              <a:rPr lang="en-GB" altLang="en-US" sz="1600" dirty="0"/>
              <a:t>Several reviews identified but fragmented, inconsistent, partial and already dated coverage</a:t>
            </a:r>
          </a:p>
          <a:p>
            <a:pPr marL="457200" indent="-457200" eaLnBrk="1" hangingPunct="1">
              <a:buFont typeface="Arial" panose="020B0604020202020204" pitchFamily="34" charset="0"/>
              <a:buChar char="•"/>
            </a:pPr>
            <a:r>
              <a:rPr lang="en-GB" altLang="en-US" sz="1600" dirty="0"/>
              <a:t>Concentrated in certain countries and overwhelmingly IPS rather than SEQF  </a:t>
            </a:r>
          </a:p>
          <a:p>
            <a:pPr marL="457200" indent="-457200" eaLnBrk="1" hangingPunct="1">
              <a:buFont typeface="Arial" panose="020B0604020202020204" pitchFamily="34" charset="0"/>
              <a:buChar char="•"/>
            </a:pPr>
            <a:r>
              <a:rPr lang="en-GB" altLang="en-US" sz="1600" dirty="0"/>
              <a:t>The impact evidence for IPS is consistently positive and frequently large in terms of: job entry; hours worked; job sustainment; time to job entry; total earned income. More mixed but generally positive findings around hourly wage </a:t>
            </a:r>
          </a:p>
          <a:p>
            <a:pPr marL="457200" indent="-457200" eaLnBrk="1" hangingPunct="1">
              <a:buFont typeface="Arial" panose="020B0604020202020204" pitchFamily="34" charset="0"/>
              <a:buChar char="•"/>
            </a:pPr>
            <a:r>
              <a:rPr lang="en-GB" altLang="en-US" sz="1600" dirty="0"/>
              <a:t>The evidence base is weakened by: small sample sizes; interventions not adhering to fidelity; testing IPS with other interventions; not always reporting fidelity; rapid job entry reporting given frequent fidelity strengthening; diverse job entry definitions; some studies with weak counterfactual designs; not always clear exactly what is inside BAU</a:t>
            </a:r>
          </a:p>
          <a:p>
            <a:pPr marL="457200" indent="-457200" eaLnBrk="1" hangingPunct="1">
              <a:buFont typeface="Arial" panose="020B0604020202020204" pitchFamily="34" charset="0"/>
              <a:buChar char="•"/>
            </a:pPr>
            <a:r>
              <a:rPr lang="en-GB" altLang="en-US" sz="1600" dirty="0"/>
              <a:t>Fidelity is key and takes time and attention to strengthen</a:t>
            </a:r>
          </a:p>
          <a:p>
            <a:pPr marL="457200" indent="-457200" eaLnBrk="1" hangingPunct="1">
              <a:buFont typeface="Arial" panose="020B0604020202020204" pitchFamily="34" charset="0"/>
              <a:buChar char="•"/>
            </a:pPr>
            <a:r>
              <a:rPr lang="en-GB" altLang="en-US" sz="1600" dirty="0"/>
              <a:t>Greater consistency, clarity and comprehensiveness of measurement and reporting of population groups/conditions and outcomes would aid understanding and comparability of the evidence</a:t>
            </a:r>
          </a:p>
        </p:txBody>
      </p:sp>
      <p:sp>
        <p:nvSpPr>
          <p:cNvPr id="4" name="Slide Number Placeholder 3">
            <a:extLst>
              <a:ext uri="{FF2B5EF4-FFF2-40B4-BE49-F238E27FC236}">
                <a16:creationId xmlns:a16="http://schemas.microsoft.com/office/drawing/2014/main" id="{53101F7F-C190-FDBB-59F5-ABB9E7DEB6BB}"/>
              </a:ext>
            </a:extLst>
          </p:cNvPr>
          <p:cNvSpPr>
            <a:spLocks noGrp="1"/>
          </p:cNvSpPr>
          <p:nvPr>
            <p:ph type="sldNum" sz="quarter" idx="10"/>
          </p:nvPr>
        </p:nvSpPr>
        <p:spPr/>
        <p:txBody>
          <a:bodyPr/>
          <a:lstStyle/>
          <a:p>
            <a:pPr>
              <a:defRPr/>
            </a:pPr>
            <a:fld id="{089E85A7-2C20-4265-B031-48A26A5BD964}"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C4F93D-BB06-222D-D4AA-10A4AEC9D2A3}"/>
              </a:ext>
            </a:extLst>
          </p:cNvPr>
          <p:cNvSpPr>
            <a:spLocks noGrp="1"/>
          </p:cNvSpPr>
          <p:nvPr>
            <p:ph type="sldNum" sz="quarter" idx="14"/>
          </p:nvPr>
        </p:nvSpPr>
        <p:spPr>
          <a:xfrm>
            <a:off x="235873" y="6418877"/>
            <a:ext cx="513735" cy="227164"/>
          </a:xfrm>
        </p:spPr>
        <p:txBody>
          <a:bodyPr/>
          <a:lstStyle/>
          <a:p>
            <a:pPr>
              <a:defRPr/>
            </a:pPr>
            <a:fld id="{32490A6F-E613-4855-BE33-408115011335}" type="slidenum">
              <a:rPr lang="en-US"/>
              <a:pPr>
                <a:defRPr/>
              </a:pPr>
              <a:t>2</a:t>
            </a:fld>
            <a:endParaRPr lang="en-US"/>
          </a:p>
        </p:txBody>
      </p:sp>
      <p:sp>
        <p:nvSpPr>
          <p:cNvPr id="8195" name="Title 3">
            <a:extLst>
              <a:ext uri="{FF2B5EF4-FFF2-40B4-BE49-F238E27FC236}">
                <a16:creationId xmlns:a16="http://schemas.microsoft.com/office/drawing/2014/main" id="{D2B6A445-C34E-AB6D-06F9-0B6F890A47DB}"/>
              </a:ext>
            </a:extLst>
          </p:cNvPr>
          <p:cNvSpPr>
            <a:spLocks noGrp="1" noChangeArrowheads="1"/>
          </p:cNvSpPr>
          <p:nvPr>
            <p:ph type="title"/>
          </p:nvPr>
        </p:nvSpPr>
        <p:spPr bwMode="auto">
          <a:xfrm>
            <a:off x="1866900" y="333375"/>
            <a:ext cx="9674225" cy="1387475"/>
          </a:xfrm>
        </p:spPr>
        <p:txBody>
          <a:bodyPr wrap="square" numCol="1" compatLnSpc="1">
            <a:prstTxWarp prst="textNoShape">
              <a:avLst/>
            </a:prstTxWarp>
          </a:bodyPr>
          <a:lstStyle/>
          <a:p>
            <a:pPr eaLnBrk="1" hangingPunct="1"/>
            <a:r>
              <a:rPr lang="en-US" altLang="en-US"/>
              <a:t>Project overview</a:t>
            </a:r>
          </a:p>
        </p:txBody>
      </p:sp>
      <p:sp>
        <p:nvSpPr>
          <p:cNvPr id="6" name="Content Placeholder 2">
            <a:extLst>
              <a:ext uri="{FF2B5EF4-FFF2-40B4-BE49-F238E27FC236}">
                <a16:creationId xmlns:a16="http://schemas.microsoft.com/office/drawing/2014/main" id="{B91456A8-EA8B-0C73-407F-EF825A8DF1B7}"/>
              </a:ext>
            </a:extLst>
          </p:cNvPr>
          <p:cNvSpPr>
            <a:spLocks noGrp="1"/>
          </p:cNvSpPr>
          <p:nvPr>
            <p:ph idx="1"/>
          </p:nvPr>
        </p:nvSpPr>
        <p:spPr>
          <a:xfrm>
            <a:off x="1143000" y="1174750"/>
            <a:ext cx="10823575" cy="4508500"/>
          </a:xfrm>
        </p:spPr>
        <p:txBody>
          <a:bodyPr rtlCol="0">
            <a:noAutofit/>
          </a:bodyPr>
          <a:lstStyle/>
          <a:p>
            <a:pPr eaLnBrk="1" hangingPunct="1">
              <a:spcBef>
                <a:spcPts val="0"/>
              </a:spcBef>
              <a:defRPr/>
            </a:pPr>
            <a:r>
              <a:rPr lang="en-GB" sz="1600" dirty="0"/>
              <a:t>National Institute for Health and Care Research (NIHR) funding running Apr 2022 – March 2024</a:t>
            </a:r>
          </a:p>
          <a:p>
            <a:pPr eaLnBrk="1" hangingPunct="1">
              <a:spcBef>
                <a:spcPts val="0"/>
              </a:spcBef>
              <a:defRPr/>
            </a:pPr>
            <a:endParaRPr lang="en-GB" sz="1600" dirty="0"/>
          </a:p>
          <a:p>
            <a:pPr eaLnBrk="1" hangingPunct="1">
              <a:spcBef>
                <a:spcPts val="0"/>
              </a:spcBef>
              <a:defRPr/>
            </a:pPr>
            <a:r>
              <a:rPr lang="en-GB" sz="1600" dirty="0"/>
              <a:t>The project’s starting point: </a:t>
            </a:r>
          </a:p>
          <a:p>
            <a:pPr marL="457200" indent="-457200" eaLnBrk="1" hangingPunct="1">
              <a:spcBef>
                <a:spcPts val="0"/>
              </a:spcBef>
              <a:buFont typeface="Arial" panose="020B0604020202020204" pitchFamily="34" charset="0"/>
              <a:buChar char="•"/>
              <a:defRPr/>
            </a:pPr>
            <a:r>
              <a:rPr lang="en-GB" sz="1600" dirty="0"/>
              <a:t>Supported Employment (by which we mean IPS &amp; SEQF) is innovating beyond severe mental illness in different cohorts and settings </a:t>
            </a:r>
          </a:p>
          <a:p>
            <a:pPr marL="457200" indent="-457200" eaLnBrk="1" hangingPunct="1">
              <a:spcBef>
                <a:spcPts val="0"/>
              </a:spcBef>
              <a:buFont typeface="Arial" panose="020B0604020202020204" pitchFamily="34" charset="0"/>
              <a:buChar char="•"/>
              <a:defRPr/>
            </a:pPr>
            <a:r>
              <a:rPr lang="en-GB" sz="1600" dirty="0"/>
              <a:t>UK trialling &amp; expansion has been at the forefront of that innovation</a:t>
            </a:r>
          </a:p>
          <a:p>
            <a:pPr marL="457200" indent="-457200" eaLnBrk="1" hangingPunct="1">
              <a:spcBef>
                <a:spcPts val="0"/>
              </a:spcBef>
              <a:buFont typeface="Arial" panose="020B0604020202020204" pitchFamily="34" charset="0"/>
              <a:buChar char="•"/>
              <a:defRPr/>
            </a:pPr>
            <a:r>
              <a:rPr lang="en-GB" sz="1600" dirty="0"/>
              <a:t>Right time to reflect critically on these UK experiences and advance new questions and insights to inform and support IPS &amp; supported employment beyond severe mental illness in future</a:t>
            </a:r>
          </a:p>
          <a:p>
            <a:pPr eaLnBrk="1" hangingPunct="1">
              <a:spcBef>
                <a:spcPts val="0"/>
              </a:spcBef>
              <a:defRPr/>
            </a:pPr>
            <a:endParaRPr lang="en-GB" sz="1600" dirty="0"/>
          </a:p>
          <a:p>
            <a:pPr eaLnBrk="1" hangingPunct="1">
              <a:spcBef>
                <a:spcPts val="0"/>
              </a:spcBef>
              <a:defRPr/>
            </a:pPr>
            <a:r>
              <a:rPr lang="en-GB" sz="1600" dirty="0"/>
              <a:t>Applied research with strong external partner engagement &amp; commitment to impact alongside new research learnings</a:t>
            </a:r>
          </a:p>
          <a:p>
            <a:pPr eaLnBrk="1" hangingPunct="1">
              <a:spcBef>
                <a:spcPts val="0"/>
              </a:spcBef>
              <a:defRPr/>
            </a:pPr>
            <a:endParaRPr lang="en-GB" sz="1600" dirty="0"/>
          </a:p>
          <a:p>
            <a:pPr eaLnBrk="1" hangingPunct="1">
              <a:spcBef>
                <a:spcPts val="0"/>
              </a:spcBef>
              <a:defRPr/>
            </a:pPr>
            <a:endParaRPr lang="en-GB" sz="1600" dirty="0"/>
          </a:p>
          <a:p>
            <a:pPr eaLnBrk="1" hangingPunct="1">
              <a:spcBef>
                <a:spcPts val="0"/>
              </a:spcBef>
              <a:defRPr/>
            </a:pPr>
            <a:endParaRPr lang="en-GB" sz="1600" dirty="0"/>
          </a:p>
        </p:txBody>
      </p:sp>
      <p:pic>
        <p:nvPicPr>
          <p:cNvPr id="8197" name="Picture 6" descr="Logo, company name&#10;&#10;Description automatically generated">
            <a:extLst>
              <a:ext uri="{FF2B5EF4-FFF2-40B4-BE49-F238E27FC236}">
                <a16:creationId xmlns:a16="http://schemas.microsoft.com/office/drawing/2014/main" id="{C332D111-D9F6-4311-9410-9FFDA1D560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6813" y="5791200"/>
            <a:ext cx="2238375"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Logo, company name&#10;&#10;Description automatically generated">
            <a:extLst>
              <a:ext uri="{FF2B5EF4-FFF2-40B4-BE49-F238E27FC236}">
                <a16:creationId xmlns:a16="http://schemas.microsoft.com/office/drawing/2014/main" id="{B2BE8769-1364-FBC4-F458-091B00F3D9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0963" y="5800725"/>
            <a:ext cx="19081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Logo&#10;&#10;Description automatically generated with medium confidence">
            <a:extLst>
              <a:ext uri="{FF2B5EF4-FFF2-40B4-BE49-F238E27FC236}">
                <a16:creationId xmlns:a16="http://schemas.microsoft.com/office/drawing/2014/main" id="{75D1F909-EF7B-6BEE-24DC-8456837B98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6117" b="34334"/>
          <a:stretch>
            <a:fillRect/>
          </a:stretch>
        </p:blipFill>
        <p:spPr bwMode="auto">
          <a:xfrm>
            <a:off x="9545638" y="5764213"/>
            <a:ext cx="23431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9" descr="Logo, company name&#10;&#10;Description automatically generated">
            <a:extLst>
              <a:ext uri="{FF2B5EF4-FFF2-40B4-BE49-F238E27FC236}">
                <a16:creationId xmlns:a16="http://schemas.microsoft.com/office/drawing/2014/main" id="{E81FA9AF-B8DD-B149-4F25-92F6B921C6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4520" t="27243" r="16937" b="15804"/>
          <a:stretch>
            <a:fillRect/>
          </a:stretch>
        </p:blipFill>
        <p:spPr bwMode="auto">
          <a:xfrm>
            <a:off x="7543800" y="5868988"/>
            <a:ext cx="1673225"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0" descr="Logo&#10;&#10;Description automatically generated">
            <a:extLst>
              <a:ext uri="{FF2B5EF4-FFF2-40B4-BE49-F238E27FC236}">
                <a16:creationId xmlns:a16="http://schemas.microsoft.com/office/drawing/2014/main" id="{E819AF76-EBDB-F315-B899-A133CF57FD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63663" y="5743575"/>
            <a:ext cx="1006475"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6C81354E-3AFE-CD7B-D0AC-7C7608211999}"/>
              </a:ext>
            </a:extLst>
          </p:cNvPr>
          <p:cNvSpPr>
            <a:spLocks noGrp="1" noChangeArrowheads="1"/>
          </p:cNvSpPr>
          <p:nvPr>
            <p:ph type="title"/>
          </p:nvPr>
        </p:nvSpPr>
        <p:spPr bwMode="auto">
          <a:xfrm>
            <a:off x="1652588" y="-87313"/>
            <a:ext cx="9753600" cy="360363"/>
          </a:xfrm>
        </p:spPr>
        <p:txBody>
          <a:bodyPr wrap="square" numCol="1" compatLnSpc="1">
            <a:prstTxWarp prst="textNoShape">
              <a:avLst/>
            </a:prstTxWarp>
          </a:bodyPr>
          <a:lstStyle/>
          <a:p>
            <a:r>
              <a:rPr lang="en-GB" altLang="en-US"/>
              <a:t>References</a:t>
            </a:r>
          </a:p>
        </p:txBody>
      </p:sp>
      <p:sp>
        <p:nvSpPr>
          <p:cNvPr id="3" name="Content Placeholder 2">
            <a:extLst>
              <a:ext uri="{FF2B5EF4-FFF2-40B4-BE49-F238E27FC236}">
                <a16:creationId xmlns:a16="http://schemas.microsoft.com/office/drawing/2014/main" id="{549CB1F1-A40D-B11F-9FB4-E900E2D88F03}"/>
              </a:ext>
            </a:extLst>
          </p:cNvPr>
          <p:cNvSpPr>
            <a:spLocks noGrp="1"/>
          </p:cNvSpPr>
          <p:nvPr>
            <p:ph idx="1"/>
          </p:nvPr>
        </p:nvSpPr>
        <p:spPr>
          <a:xfrm>
            <a:off x="1009650" y="466725"/>
            <a:ext cx="11182350" cy="4757738"/>
          </a:xfrm>
        </p:spPr>
        <p:txBody>
          <a:bodyPr/>
          <a:lstStyle/>
          <a:p>
            <a:pPr indent="142875">
              <a:lnSpc>
                <a:spcPct val="100000"/>
              </a:lnSpc>
              <a:spcBef>
                <a:spcPct val="0"/>
              </a:spcBef>
            </a:pPr>
            <a:r>
              <a:rPr lang="en-GB" altLang="en-US" sz="900" dirty="0" err="1">
                <a:latin typeface="Aptos" panose="020B0004020202020204" pitchFamily="34" charset="0"/>
                <a:cs typeface="Aptos" panose="020B0004020202020204" pitchFamily="34" charset="0"/>
              </a:rPr>
              <a:t>Bejerholm</a:t>
            </a:r>
            <a:r>
              <a:rPr lang="en-GB" altLang="en-US" sz="900" dirty="0">
                <a:latin typeface="Aptos" panose="020B0004020202020204" pitchFamily="34" charset="0"/>
                <a:cs typeface="Aptos" panose="020B0004020202020204" pitchFamily="34" charset="0"/>
              </a:rPr>
              <a:t> U, Larsson M, Johanson S.  Supported employment adapted for people with affective disorders – a randomized controlled trial. Journal of Affective Disorders 2017:207</a:t>
            </a:r>
            <a:endParaRPr lang="en-GB" altLang="en-US" sz="900" dirty="0">
              <a:latin typeface="Aptos" panose="020B0004020202020204" pitchFamily="34" charset="0"/>
              <a:ea typeface="Aptos" panose="020B0004020202020204" pitchFamily="34" charset="0"/>
              <a:cs typeface="Times New Roman" panose="02020603050405020304" pitchFamily="18" charset="0"/>
            </a:endParaRPr>
          </a:p>
          <a:p>
            <a:pPr indent="142875">
              <a:lnSpc>
                <a:spcPct val="100000"/>
              </a:lnSpc>
              <a:spcBef>
                <a:spcPct val="0"/>
              </a:spcBef>
            </a:pPr>
            <a:r>
              <a:rPr lang="en-GB" altLang="en-US" sz="900" dirty="0">
                <a:latin typeface="Aptos" panose="020B0004020202020204" pitchFamily="34" charset="0"/>
                <a:cs typeface="Aptos" panose="020B0004020202020204" pitchFamily="34" charset="0"/>
              </a:rPr>
              <a:t>Bond G, Drake R, Pogue J. Expanding Individual Placement and Support to populations with conditions and disorders other than serious mental illness. Psych </a:t>
            </a:r>
            <a:r>
              <a:rPr lang="en-GB" altLang="en-US" sz="900" dirty="0" err="1">
                <a:latin typeface="Aptos" panose="020B0004020202020204" pitchFamily="34" charset="0"/>
                <a:cs typeface="Aptos" panose="020B0004020202020204" pitchFamily="34" charset="0"/>
              </a:rPr>
              <a:t>Serv</a:t>
            </a:r>
            <a:r>
              <a:rPr lang="en-GB" altLang="en-US" sz="900" i="1" dirty="0">
                <a:latin typeface="Aptos" panose="020B0004020202020204" pitchFamily="34" charset="0"/>
                <a:cs typeface="Aptos" panose="020B0004020202020204" pitchFamily="34" charset="0"/>
              </a:rPr>
              <a:t> </a:t>
            </a:r>
            <a:r>
              <a:rPr lang="en-GB" altLang="en-US" sz="900" dirty="0">
                <a:latin typeface="Aptos" panose="020B0004020202020204" pitchFamily="34" charset="0"/>
                <a:cs typeface="Aptos" panose="020B0004020202020204" pitchFamily="34" charset="0"/>
              </a:rPr>
              <a:t>2019 70:6</a:t>
            </a:r>
            <a:endParaRPr lang="en-GB" altLang="en-US" sz="900" dirty="0">
              <a:latin typeface="Aptos" panose="020B0004020202020204" pitchFamily="34" charset="0"/>
              <a:ea typeface="Aptos" panose="020B0004020202020204" pitchFamily="34" charset="0"/>
              <a:cs typeface="Times New Roman" panose="02020603050405020304" pitchFamily="18" charset="0"/>
            </a:endParaRPr>
          </a:p>
          <a:p>
            <a:pPr indent="142875">
              <a:lnSpc>
                <a:spcPct val="100000"/>
              </a:lnSpc>
              <a:spcBef>
                <a:spcPct val="0"/>
              </a:spcBef>
            </a:pPr>
            <a:r>
              <a:rPr lang="en-GB" altLang="en-US" sz="900" dirty="0" err="1">
                <a:latin typeface="Aptos" panose="020B0004020202020204" pitchFamily="34" charset="0"/>
                <a:cs typeface="Aptos" panose="020B0004020202020204" pitchFamily="34" charset="0"/>
              </a:rPr>
              <a:t>Brinchmann</a:t>
            </a:r>
            <a:r>
              <a:rPr lang="en-GB" altLang="en-US" sz="900" dirty="0">
                <a:latin typeface="Aptos" panose="020B0004020202020204" pitchFamily="34" charset="0"/>
                <a:cs typeface="Aptos" panose="020B0004020202020204" pitchFamily="34" charset="0"/>
              </a:rPr>
              <a:t>, R., </a:t>
            </a:r>
            <a:r>
              <a:rPr lang="en-GB" altLang="en-US" sz="900" dirty="0" err="1">
                <a:latin typeface="Aptos" panose="020B0004020202020204" pitchFamily="34" charset="0"/>
                <a:cs typeface="Aptos" panose="020B0004020202020204" pitchFamily="34" charset="0"/>
              </a:rPr>
              <a:t>Witlund</a:t>
            </a:r>
            <a:r>
              <a:rPr lang="en-GB" altLang="en-US" sz="900" dirty="0">
                <a:latin typeface="Aptos" panose="020B0004020202020204" pitchFamily="34" charset="0"/>
                <a:cs typeface="Aptos" panose="020B0004020202020204" pitchFamily="34" charset="0"/>
              </a:rPr>
              <a:t>, S., </a:t>
            </a:r>
            <a:r>
              <a:rPr lang="en-GB" altLang="en-US" sz="900" dirty="0" err="1">
                <a:latin typeface="Aptos" panose="020B0004020202020204" pitchFamily="34" charset="0"/>
                <a:cs typeface="Aptos" panose="020B0004020202020204" pitchFamily="34" charset="0"/>
              </a:rPr>
              <a:t>Lorentzen</a:t>
            </a:r>
            <a:r>
              <a:rPr lang="en-GB" altLang="en-US" sz="900" dirty="0">
                <a:latin typeface="Aptos" panose="020B0004020202020204" pitchFamily="34" charset="0"/>
                <a:cs typeface="Aptos" panose="020B0004020202020204" pitchFamily="34" charset="0"/>
              </a:rPr>
              <a:t>, T., Moe, C., McDaid, D., </a:t>
            </a:r>
            <a:r>
              <a:rPr lang="en-GB" altLang="en-US" sz="900" dirty="0" err="1">
                <a:latin typeface="Aptos" panose="020B0004020202020204" pitchFamily="34" charset="0"/>
                <a:cs typeface="Aptos" panose="020B0004020202020204" pitchFamily="34" charset="0"/>
              </a:rPr>
              <a:t>Killackey</a:t>
            </a:r>
            <a:r>
              <a:rPr lang="en-GB" altLang="en-US" sz="900" dirty="0">
                <a:latin typeface="Aptos" panose="020B0004020202020204" pitchFamily="34" charset="0"/>
                <a:cs typeface="Aptos" panose="020B0004020202020204" pitchFamily="34" charset="0"/>
              </a:rPr>
              <a:t>, E., Rinaldi, M. and </a:t>
            </a:r>
            <a:r>
              <a:rPr lang="en-GB" altLang="en-US" sz="900" dirty="0" err="1">
                <a:latin typeface="Aptos" panose="020B0004020202020204" pitchFamily="34" charset="0"/>
                <a:cs typeface="Aptos" panose="020B0004020202020204" pitchFamily="34" charset="0"/>
              </a:rPr>
              <a:t>MyKletun</a:t>
            </a:r>
            <a:r>
              <a:rPr lang="en-GB" altLang="en-US" sz="900" dirty="0">
                <a:latin typeface="Aptos" panose="020B0004020202020204" pitchFamily="34" charset="0"/>
                <a:cs typeface="Aptos" panose="020B0004020202020204" pitchFamily="34" charset="0"/>
              </a:rPr>
              <a:t>, A. The societal impact of individual placement an support on employment outcomes for young people receiving temporary health-related welfare benefits: a differences-in-differences study. Psychological Medicine 2024 1-9</a:t>
            </a:r>
            <a:endParaRPr lang="en-GB" altLang="en-US" sz="900" dirty="0">
              <a:latin typeface="Aptos" panose="020B0004020202020204" pitchFamily="34" charset="0"/>
              <a:ea typeface="Aptos" panose="020B0004020202020204" pitchFamily="34" charset="0"/>
              <a:cs typeface="Times New Roman" panose="02020603050405020304" pitchFamily="18" charset="0"/>
            </a:endParaRPr>
          </a:p>
          <a:p>
            <a:pPr indent="142875">
              <a:lnSpc>
                <a:spcPct val="100000"/>
              </a:lnSpc>
              <a:spcBef>
                <a:spcPct val="0"/>
              </a:spcBef>
            </a:pPr>
            <a:r>
              <a:rPr lang="en-GB" altLang="en-US" sz="900" dirty="0">
                <a:latin typeface="Aptos" panose="020B0004020202020204" pitchFamily="34" charset="0"/>
                <a:cs typeface="Aptos" panose="020B0004020202020204" pitchFamily="34" charset="0"/>
              </a:rPr>
              <a:t>Davis L, </a:t>
            </a:r>
            <a:r>
              <a:rPr lang="en-GB" altLang="en-US" sz="900" dirty="0" err="1">
                <a:latin typeface="Aptos" panose="020B0004020202020204" pitchFamily="34" charset="0"/>
                <a:cs typeface="Aptos" panose="020B0004020202020204" pitchFamily="34" charset="0"/>
              </a:rPr>
              <a:t>Kyriakides</a:t>
            </a:r>
            <a:r>
              <a:rPr lang="en-GB" altLang="en-US" sz="900" dirty="0">
                <a:latin typeface="Aptos" panose="020B0004020202020204" pitchFamily="34" charset="0"/>
                <a:cs typeface="Aptos" panose="020B0004020202020204" pitchFamily="34" charset="0"/>
              </a:rPr>
              <a:t> T, </a:t>
            </a:r>
            <a:r>
              <a:rPr lang="en-GB" altLang="en-US" sz="900" dirty="0" err="1">
                <a:latin typeface="Aptos" panose="020B0004020202020204" pitchFamily="34" charset="0"/>
                <a:cs typeface="Aptos" panose="020B0004020202020204" pitchFamily="34" charset="0"/>
              </a:rPr>
              <a:t>Suris</a:t>
            </a:r>
            <a:r>
              <a:rPr lang="en-GB" altLang="en-US" sz="900" dirty="0">
                <a:latin typeface="Aptos" panose="020B0004020202020204" pitchFamily="34" charset="0"/>
                <a:cs typeface="Aptos" panose="020B0004020202020204" pitchFamily="34" charset="0"/>
              </a:rPr>
              <a:t> A, </a:t>
            </a:r>
            <a:r>
              <a:rPr lang="en-GB" altLang="en-US" sz="900" dirty="0" err="1">
                <a:latin typeface="Aptos" panose="020B0004020202020204" pitchFamily="34" charset="0"/>
                <a:cs typeface="Aptos" panose="020B0004020202020204" pitchFamily="34" charset="0"/>
              </a:rPr>
              <a:t>Ottomanelli</a:t>
            </a:r>
            <a:r>
              <a:rPr lang="en-GB" altLang="en-US" sz="900" dirty="0">
                <a:latin typeface="Aptos" panose="020B0004020202020204" pitchFamily="34" charset="0"/>
                <a:cs typeface="Aptos" panose="020B0004020202020204" pitchFamily="34" charset="0"/>
              </a:rPr>
              <a:t> L, Mueller L, Parker P, Resnick S, Toscano R, </a:t>
            </a:r>
            <a:r>
              <a:rPr lang="en-GB" altLang="en-US" sz="900" dirty="0" err="1">
                <a:latin typeface="Aptos" panose="020B0004020202020204" pitchFamily="34" charset="0"/>
                <a:cs typeface="Aptos" panose="020B0004020202020204" pitchFamily="34" charset="0"/>
              </a:rPr>
              <a:t>Scrymgeour</a:t>
            </a:r>
            <a:r>
              <a:rPr lang="en-GB" altLang="en-US" sz="900" dirty="0">
                <a:latin typeface="Aptos" panose="020B0004020202020204" pitchFamily="34" charset="0"/>
                <a:cs typeface="Aptos" panose="020B0004020202020204" pitchFamily="34" charset="0"/>
              </a:rPr>
              <a:t> A, Drake R. Effect of evidence-based Supported Employment vs transitional work on achieving steady work among veterans with posttraumatic stress disorder: A randomized clinical trial. JAMA Psych 2018 75:4</a:t>
            </a:r>
            <a:endParaRPr lang="en-GB" altLang="en-US" sz="900" dirty="0">
              <a:latin typeface="Aptos" panose="020B0004020202020204" pitchFamily="34" charset="0"/>
              <a:ea typeface="Aptos" panose="020B0004020202020204" pitchFamily="34" charset="0"/>
              <a:cs typeface="Times New Roman" panose="02020603050405020304" pitchFamily="18" charset="0"/>
            </a:endParaRPr>
          </a:p>
          <a:p>
            <a:pPr indent="142875">
              <a:lnSpc>
                <a:spcPct val="100000"/>
              </a:lnSpc>
              <a:spcBef>
                <a:spcPct val="0"/>
              </a:spcBef>
            </a:pPr>
            <a:r>
              <a:rPr lang="en-GB" altLang="en-US" sz="900" dirty="0">
                <a:latin typeface="Aptos" panose="020B0004020202020204" pitchFamily="34" charset="0"/>
                <a:cs typeface="Aptos" panose="020B0004020202020204" pitchFamily="34" charset="0"/>
              </a:rPr>
              <a:t>Davis L, Leon A, Toscano R, </a:t>
            </a:r>
            <a:r>
              <a:rPr lang="en-GB" altLang="en-US" sz="900" dirty="0" err="1">
                <a:latin typeface="Aptos" panose="020B0004020202020204" pitchFamily="34" charset="0"/>
                <a:cs typeface="Aptos" panose="020B0004020202020204" pitchFamily="34" charset="0"/>
              </a:rPr>
              <a:t>Drebing</a:t>
            </a:r>
            <a:r>
              <a:rPr lang="en-GB" altLang="en-US" sz="900" dirty="0">
                <a:latin typeface="Aptos" panose="020B0004020202020204" pitchFamily="34" charset="0"/>
                <a:cs typeface="Aptos" panose="020B0004020202020204" pitchFamily="34" charset="0"/>
              </a:rPr>
              <a:t> C, Ward L, Parker P, </a:t>
            </a:r>
            <a:r>
              <a:rPr lang="en-GB" altLang="en-US" sz="900" dirty="0" err="1">
                <a:latin typeface="Aptos" panose="020B0004020202020204" pitchFamily="34" charset="0"/>
                <a:cs typeface="Aptos" panose="020B0004020202020204" pitchFamily="34" charset="0"/>
              </a:rPr>
              <a:t>Kashner</a:t>
            </a:r>
            <a:r>
              <a:rPr lang="en-GB" altLang="en-US" sz="900" dirty="0">
                <a:latin typeface="Aptos" panose="020B0004020202020204" pitchFamily="34" charset="0"/>
                <a:cs typeface="Aptos" panose="020B0004020202020204" pitchFamily="34" charset="0"/>
              </a:rPr>
              <a:t> T, Drake R.  A randomized controlled trial of Supported Employment among veterans with posttraumatic stress disorder. Psych </a:t>
            </a:r>
            <a:r>
              <a:rPr lang="en-GB" altLang="en-US" sz="900" dirty="0" err="1">
                <a:latin typeface="Aptos" panose="020B0004020202020204" pitchFamily="34" charset="0"/>
                <a:cs typeface="Aptos" panose="020B0004020202020204" pitchFamily="34" charset="0"/>
              </a:rPr>
              <a:t>Serv</a:t>
            </a:r>
            <a:r>
              <a:rPr lang="en-GB" altLang="en-US" sz="900" dirty="0">
                <a:latin typeface="Aptos" panose="020B0004020202020204" pitchFamily="34" charset="0"/>
                <a:cs typeface="Aptos" panose="020B0004020202020204" pitchFamily="34" charset="0"/>
              </a:rPr>
              <a:t> 2012 63:5</a:t>
            </a:r>
          </a:p>
          <a:p>
            <a:pPr indent="142875">
              <a:lnSpc>
                <a:spcPct val="100000"/>
              </a:lnSpc>
              <a:spcBef>
                <a:spcPct val="0"/>
              </a:spcBef>
            </a:pPr>
            <a:r>
              <a:rPr lang="en-GB" altLang="en-US" sz="900" dirty="0">
                <a:latin typeface="Aptos" panose="020B0004020202020204" pitchFamily="34" charset="0"/>
                <a:cs typeface="Aptos" panose="020B0004020202020204" pitchFamily="34" charset="0"/>
              </a:rPr>
              <a:t>Davis L, Mumba M, Toscano R, </a:t>
            </a:r>
            <a:r>
              <a:rPr lang="en-GB" altLang="en-US" sz="900" dirty="0" err="1">
                <a:latin typeface="Aptos" panose="020B0004020202020204" pitchFamily="34" charset="0"/>
                <a:cs typeface="Aptos" panose="020B0004020202020204" pitchFamily="34" charset="0"/>
              </a:rPr>
              <a:t>Pilkinton</a:t>
            </a:r>
            <a:r>
              <a:rPr lang="en-GB" altLang="en-US" sz="900" dirty="0">
                <a:latin typeface="Aptos" panose="020B0004020202020204" pitchFamily="34" charset="0"/>
                <a:cs typeface="Aptos" panose="020B0004020202020204" pitchFamily="34" charset="0"/>
              </a:rPr>
              <a:t> P, </a:t>
            </a:r>
            <a:r>
              <a:rPr lang="en-GB" altLang="en-US" sz="900" dirty="0" err="1">
                <a:latin typeface="Aptos" panose="020B0004020202020204" pitchFamily="34" charset="0"/>
                <a:cs typeface="Aptos" panose="020B0004020202020204" pitchFamily="34" charset="0"/>
              </a:rPr>
              <a:t>Blansett</a:t>
            </a:r>
            <a:r>
              <a:rPr lang="en-GB" altLang="en-US" sz="900" dirty="0">
                <a:latin typeface="Aptos" panose="020B0004020202020204" pitchFamily="34" charset="0"/>
                <a:cs typeface="Aptos" panose="020B0004020202020204" pitchFamily="34" charset="0"/>
              </a:rPr>
              <a:t> C, McCall K, MacVicar D, Bartolucci A. A randomized controlled trial evaluating the effectiveness of Supported Employment integrated in primary care. Psych </a:t>
            </a:r>
            <a:r>
              <a:rPr lang="en-GB" altLang="en-US" sz="900" dirty="0" err="1">
                <a:latin typeface="Aptos" panose="020B0004020202020204" pitchFamily="34" charset="0"/>
                <a:cs typeface="Aptos" panose="020B0004020202020204" pitchFamily="34" charset="0"/>
              </a:rPr>
              <a:t>Serv</a:t>
            </a:r>
            <a:r>
              <a:rPr lang="en-GB" altLang="en-US" sz="900" dirty="0">
                <a:latin typeface="Aptos" panose="020B0004020202020204" pitchFamily="34" charset="0"/>
                <a:cs typeface="Aptos" panose="020B0004020202020204" pitchFamily="34" charset="0"/>
              </a:rPr>
              <a:t> 2022 73:6</a:t>
            </a:r>
          </a:p>
          <a:p>
            <a:pPr indent="142875">
              <a:lnSpc>
                <a:spcPct val="100000"/>
              </a:lnSpc>
              <a:spcBef>
                <a:spcPct val="0"/>
              </a:spcBef>
            </a:pPr>
            <a:r>
              <a:rPr lang="en-GB" altLang="en-US" sz="900" dirty="0" err="1">
                <a:latin typeface="Aptos" panose="020B0004020202020204" pitchFamily="34" charset="0"/>
                <a:cs typeface="Aptos" panose="020B0004020202020204" pitchFamily="34" charset="0"/>
              </a:rPr>
              <a:t>Fadyl</a:t>
            </a:r>
            <a:r>
              <a:rPr lang="en-GB" altLang="en-US" sz="900" dirty="0">
                <a:latin typeface="Aptos" panose="020B0004020202020204" pitchFamily="34" charset="0"/>
                <a:cs typeface="Aptos" panose="020B0004020202020204" pitchFamily="34" charset="0"/>
              </a:rPr>
              <a:t>, J, </a:t>
            </a:r>
            <a:r>
              <a:rPr lang="en-GB" altLang="en-US" sz="900" dirty="0" err="1">
                <a:latin typeface="Aptos" panose="020B0004020202020204" pitchFamily="34" charset="0"/>
                <a:cs typeface="Aptos" panose="020B0004020202020204" pitchFamily="34" charset="0"/>
              </a:rPr>
              <a:t>Anstiss</a:t>
            </a:r>
            <a:r>
              <a:rPr lang="en-GB" altLang="en-US" sz="900" dirty="0">
                <a:latin typeface="Aptos" panose="020B0004020202020204" pitchFamily="34" charset="0"/>
                <a:cs typeface="Aptos" panose="020B0004020202020204" pitchFamily="34" charset="0"/>
              </a:rPr>
              <a:t> D, Reed K, </a:t>
            </a:r>
            <a:r>
              <a:rPr lang="en-GB" altLang="en-US" sz="900" dirty="0" err="1">
                <a:latin typeface="Aptos" panose="020B0004020202020204" pitchFamily="34" charset="0"/>
                <a:cs typeface="Aptos" panose="020B0004020202020204" pitchFamily="34" charset="0"/>
              </a:rPr>
              <a:t>Khoronzhevych</a:t>
            </a:r>
            <a:r>
              <a:rPr lang="en-GB" altLang="en-US" sz="900" dirty="0">
                <a:latin typeface="Aptos" panose="020B0004020202020204" pitchFamily="34" charset="0"/>
                <a:cs typeface="Aptos" panose="020B0004020202020204" pitchFamily="34" charset="0"/>
              </a:rPr>
              <a:t> M, </a:t>
            </a:r>
            <a:r>
              <a:rPr lang="en-GB" altLang="en-US" sz="900" dirty="0" err="1">
                <a:latin typeface="Aptos" panose="020B0004020202020204" pitchFamily="34" charset="0"/>
                <a:cs typeface="Aptos" panose="020B0004020202020204" pitchFamily="34" charset="0"/>
              </a:rPr>
              <a:t>Levack</a:t>
            </a:r>
            <a:r>
              <a:rPr lang="en-GB" altLang="en-US" sz="900" dirty="0">
                <a:latin typeface="Aptos" panose="020B0004020202020204" pitchFamily="34" charset="0"/>
                <a:cs typeface="Aptos" panose="020B0004020202020204" pitchFamily="34" charset="0"/>
              </a:rPr>
              <a:t> M. Effectiveness of vocational interventions for gaining paid work for people living with mild to moderate mental health conditions: systematic review and meta-analysis. BMJ Open 2020:10(e039699)</a:t>
            </a:r>
          </a:p>
          <a:p>
            <a:pPr indent="142875">
              <a:lnSpc>
                <a:spcPct val="100000"/>
              </a:lnSpc>
              <a:spcBef>
                <a:spcPct val="0"/>
              </a:spcBef>
            </a:pPr>
            <a:r>
              <a:rPr lang="en-GB" altLang="en-US" sz="900" dirty="0">
                <a:latin typeface="Aptos" panose="020B0004020202020204" pitchFamily="34" charset="0"/>
                <a:cs typeface="Aptos" panose="020B0004020202020204" pitchFamily="34" charset="0"/>
              </a:rPr>
              <a:t>Ferguson K, Xie B, Glynn S. Adapting the Individual Placement and Support model with homeless young adults. Child &amp; Youth Care Forum 2012 41</a:t>
            </a:r>
          </a:p>
          <a:p>
            <a:pPr indent="142875">
              <a:lnSpc>
                <a:spcPct val="100000"/>
              </a:lnSpc>
              <a:spcBef>
                <a:spcPct val="0"/>
              </a:spcBef>
            </a:pPr>
            <a:r>
              <a:rPr lang="en-GB" altLang="en-US" sz="900" dirty="0">
                <a:latin typeface="Aptos" panose="020B0004020202020204" pitchFamily="34" charset="0"/>
                <a:cs typeface="Aptos" panose="020B0004020202020204" pitchFamily="34" charset="0"/>
              </a:rPr>
              <a:t>Harrison J, Krieger M, Johnson H. Review of Individual Placement and Support employment intervention for persons with substance use disorder. </a:t>
            </a:r>
            <a:r>
              <a:rPr lang="en-GB" altLang="en-US" sz="900" dirty="0" err="1">
                <a:latin typeface="Aptos" panose="020B0004020202020204" pitchFamily="34" charset="0"/>
                <a:cs typeface="Aptos" panose="020B0004020202020204" pitchFamily="34" charset="0"/>
              </a:rPr>
              <a:t>Subst</a:t>
            </a:r>
            <a:r>
              <a:rPr lang="en-GB" altLang="en-US" sz="900" dirty="0">
                <a:latin typeface="Aptos" panose="020B0004020202020204" pitchFamily="34" charset="0"/>
                <a:cs typeface="Aptos" panose="020B0004020202020204" pitchFamily="34" charset="0"/>
              </a:rPr>
              <a:t> Use and Misuse</a:t>
            </a:r>
            <a:r>
              <a:rPr lang="en-GB" altLang="en-US" sz="900" i="1" dirty="0">
                <a:latin typeface="Aptos" panose="020B0004020202020204" pitchFamily="34" charset="0"/>
                <a:cs typeface="Aptos" panose="020B0004020202020204" pitchFamily="34" charset="0"/>
              </a:rPr>
              <a:t> </a:t>
            </a:r>
            <a:r>
              <a:rPr lang="en-GB" altLang="en-US" sz="900" dirty="0">
                <a:latin typeface="Aptos" panose="020B0004020202020204" pitchFamily="34" charset="0"/>
                <a:cs typeface="Aptos" panose="020B0004020202020204" pitchFamily="34" charset="0"/>
              </a:rPr>
              <a:t>2020 55:4</a:t>
            </a:r>
          </a:p>
          <a:p>
            <a:pPr indent="142875">
              <a:lnSpc>
                <a:spcPct val="100000"/>
              </a:lnSpc>
              <a:spcBef>
                <a:spcPct val="0"/>
              </a:spcBef>
            </a:pPr>
            <a:r>
              <a:rPr lang="en-GB" altLang="en-US" sz="900" dirty="0" err="1">
                <a:latin typeface="Aptos" panose="020B0004020202020204" pitchFamily="34" charset="0"/>
                <a:cs typeface="Aptos" panose="020B0004020202020204" pitchFamily="34" charset="0"/>
              </a:rPr>
              <a:t>Hellstrom</a:t>
            </a:r>
            <a:r>
              <a:rPr lang="en-GB" altLang="en-US" sz="900" dirty="0">
                <a:latin typeface="Aptos" panose="020B0004020202020204" pitchFamily="34" charset="0"/>
                <a:cs typeface="Aptos" panose="020B0004020202020204" pitchFamily="34" charset="0"/>
              </a:rPr>
              <a:t> L, </a:t>
            </a:r>
            <a:r>
              <a:rPr lang="en-GB" altLang="en-US" sz="900" dirty="0" err="1">
                <a:latin typeface="Aptos" panose="020B0004020202020204" pitchFamily="34" charset="0"/>
                <a:cs typeface="Aptos" panose="020B0004020202020204" pitchFamily="34" charset="0"/>
              </a:rPr>
              <a:t>Bech</a:t>
            </a:r>
            <a:r>
              <a:rPr lang="en-GB" altLang="en-US" sz="900" dirty="0">
                <a:latin typeface="Aptos" panose="020B0004020202020204" pitchFamily="34" charset="0"/>
                <a:cs typeface="Aptos" panose="020B0004020202020204" pitchFamily="34" charset="0"/>
              </a:rPr>
              <a:t> P, </a:t>
            </a:r>
            <a:r>
              <a:rPr lang="en-GB" altLang="en-US" sz="900" dirty="0" err="1">
                <a:latin typeface="Aptos" panose="020B0004020202020204" pitchFamily="34" charset="0"/>
                <a:cs typeface="Aptos" panose="020B0004020202020204" pitchFamily="34" charset="0"/>
              </a:rPr>
              <a:t>Hjorthoj</a:t>
            </a:r>
            <a:r>
              <a:rPr lang="en-GB" altLang="en-US" sz="900" dirty="0">
                <a:latin typeface="Aptos" panose="020B0004020202020204" pitchFamily="34" charset="0"/>
                <a:cs typeface="Aptos" panose="020B0004020202020204" pitchFamily="34" charset="0"/>
              </a:rPr>
              <a:t> C, </a:t>
            </a:r>
            <a:r>
              <a:rPr lang="en-GB" altLang="en-US" sz="900" dirty="0" err="1">
                <a:latin typeface="Aptos" panose="020B0004020202020204" pitchFamily="34" charset="0"/>
                <a:cs typeface="Aptos" panose="020B0004020202020204" pitchFamily="34" charset="0"/>
              </a:rPr>
              <a:t>Nordentoft</a:t>
            </a:r>
            <a:r>
              <a:rPr lang="en-GB" altLang="en-US" sz="900" dirty="0">
                <a:latin typeface="Aptos" panose="020B0004020202020204" pitchFamily="34" charset="0"/>
                <a:cs typeface="Aptos" panose="020B0004020202020204" pitchFamily="34" charset="0"/>
              </a:rPr>
              <a:t> M, </a:t>
            </a:r>
            <a:r>
              <a:rPr lang="en-GB" altLang="en-US" sz="900" dirty="0" err="1">
                <a:latin typeface="Aptos" panose="020B0004020202020204" pitchFamily="34" charset="0"/>
                <a:cs typeface="Aptos" panose="020B0004020202020204" pitchFamily="34" charset="0"/>
              </a:rPr>
              <a:t>Lindschou</a:t>
            </a:r>
            <a:r>
              <a:rPr lang="en-GB" altLang="en-US" sz="900" dirty="0">
                <a:latin typeface="Aptos" panose="020B0004020202020204" pitchFamily="34" charset="0"/>
                <a:cs typeface="Aptos" panose="020B0004020202020204" pitchFamily="34" charset="0"/>
              </a:rPr>
              <a:t> J, </a:t>
            </a:r>
            <a:r>
              <a:rPr lang="en-GB" altLang="en-US" sz="900" dirty="0" err="1">
                <a:latin typeface="Aptos" panose="020B0004020202020204" pitchFamily="34" charset="0"/>
                <a:cs typeface="Aptos" panose="020B0004020202020204" pitchFamily="34" charset="0"/>
              </a:rPr>
              <a:t>Eplov</a:t>
            </a:r>
            <a:r>
              <a:rPr lang="en-GB" altLang="en-US" sz="900" dirty="0">
                <a:latin typeface="Aptos" panose="020B0004020202020204" pitchFamily="34" charset="0"/>
                <a:cs typeface="Aptos" panose="020B0004020202020204" pitchFamily="34" charset="0"/>
              </a:rPr>
              <a:t> L. Effect on return to work or education of Individual Placement and Support modified for people with mood and anxiety disorders: results of a randomised clinical trial. </a:t>
            </a:r>
            <a:r>
              <a:rPr lang="en-GB" altLang="en-US" sz="900" dirty="0" err="1">
                <a:latin typeface="Aptos" panose="020B0004020202020204" pitchFamily="34" charset="0"/>
                <a:cs typeface="Aptos" panose="020B0004020202020204" pitchFamily="34" charset="0"/>
              </a:rPr>
              <a:t>Occup</a:t>
            </a:r>
            <a:r>
              <a:rPr lang="en-GB" altLang="en-US" sz="900" dirty="0">
                <a:latin typeface="Aptos" panose="020B0004020202020204" pitchFamily="34" charset="0"/>
                <a:cs typeface="Aptos" panose="020B0004020202020204" pitchFamily="34" charset="0"/>
              </a:rPr>
              <a:t> and Env Med 2017 74</a:t>
            </a:r>
          </a:p>
          <a:p>
            <a:pPr indent="142875">
              <a:lnSpc>
                <a:spcPct val="100000"/>
              </a:lnSpc>
              <a:spcBef>
                <a:spcPct val="0"/>
              </a:spcBef>
            </a:pPr>
            <a:r>
              <a:rPr lang="en-GB" altLang="en-US" sz="900" dirty="0">
                <a:latin typeface="Aptos" panose="020B0004020202020204" pitchFamily="34" charset="0"/>
                <a:cs typeface="Aptos" panose="020B0004020202020204" pitchFamily="34" charset="0"/>
              </a:rPr>
              <a:t>Jetha A, Shaw R, </a:t>
            </a:r>
            <a:r>
              <a:rPr lang="en-GB" altLang="en-US" sz="900" dirty="0" err="1">
                <a:latin typeface="Aptos" panose="020B0004020202020204" pitchFamily="34" charset="0"/>
                <a:cs typeface="Aptos" panose="020B0004020202020204" pitchFamily="34" charset="0"/>
              </a:rPr>
              <a:t>Sinden</a:t>
            </a:r>
            <a:r>
              <a:rPr lang="en-GB" altLang="en-US" sz="900" dirty="0">
                <a:latin typeface="Aptos" panose="020B0004020202020204" pitchFamily="34" charset="0"/>
                <a:cs typeface="Aptos" panose="020B0004020202020204" pitchFamily="34" charset="0"/>
              </a:rPr>
              <a:t> A, </a:t>
            </a:r>
            <a:r>
              <a:rPr lang="en-GB" altLang="en-US" sz="900" dirty="0" err="1">
                <a:latin typeface="Aptos" panose="020B0004020202020204" pitchFamily="34" charset="0"/>
                <a:cs typeface="Aptos" panose="020B0004020202020204" pitchFamily="34" charset="0"/>
              </a:rPr>
              <a:t>Mahood</a:t>
            </a:r>
            <a:r>
              <a:rPr lang="en-GB" altLang="en-US" sz="900" dirty="0">
                <a:latin typeface="Aptos" panose="020B0004020202020204" pitchFamily="34" charset="0"/>
                <a:cs typeface="Aptos" panose="020B0004020202020204" pitchFamily="34" charset="0"/>
              </a:rPr>
              <a:t> Q, Gignac M, McColl M, Ginis K. Work-focused interventions that promote the labour market transition of young adults with chronic disabling conditions: a systematic review. </a:t>
            </a:r>
            <a:r>
              <a:rPr lang="en-GB" altLang="en-US" sz="900" dirty="0" err="1">
                <a:latin typeface="Aptos" panose="020B0004020202020204" pitchFamily="34" charset="0"/>
                <a:cs typeface="Aptos" panose="020B0004020202020204" pitchFamily="34" charset="0"/>
              </a:rPr>
              <a:t>Occup</a:t>
            </a:r>
            <a:r>
              <a:rPr lang="en-GB" altLang="en-US" sz="900" dirty="0">
                <a:latin typeface="Aptos" panose="020B0004020202020204" pitchFamily="34" charset="0"/>
                <a:cs typeface="Aptos" panose="020B0004020202020204" pitchFamily="34" charset="0"/>
              </a:rPr>
              <a:t> and Env Med 2019:76</a:t>
            </a:r>
          </a:p>
          <a:p>
            <a:pPr indent="142875">
              <a:lnSpc>
                <a:spcPct val="100000"/>
              </a:lnSpc>
              <a:spcBef>
                <a:spcPct val="0"/>
              </a:spcBef>
            </a:pPr>
            <a:r>
              <a:rPr lang="en-GB" altLang="en-US" sz="900" dirty="0">
                <a:latin typeface="Aptos" panose="020B0004020202020204" pitchFamily="34" charset="0"/>
                <a:cs typeface="Aptos" panose="020B0004020202020204" pitchFamily="34" charset="0"/>
              </a:rPr>
              <a:t>LePage J, Lewis A, Crawford A, Parish J, </a:t>
            </a:r>
            <a:r>
              <a:rPr lang="en-GB" altLang="en-US" sz="900" dirty="0" err="1">
                <a:latin typeface="Aptos" panose="020B0004020202020204" pitchFamily="34" charset="0"/>
                <a:cs typeface="Aptos" panose="020B0004020202020204" pitchFamily="34" charset="0"/>
              </a:rPr>
              <a:t>Ottomanelli</a:t>
            </a:r>
            <a:r>
              <a:rPr lang="en-GB" altLang="en-US" sz="900" dirty="0">
                <a:latin typeface="Aptos" panose="020B0004020202020204" pitchFamily="34" charset="0"/>
                <a:cs typeface="Aptos" panose="020B0004020202020204" pitchFamily="34" charset="0"/>
              </a:rPr>
              <a:t> L, Washington E, Cipher D. Incorporating Individualized Placement and Support principles into vocational rehabilitation for formerly incarcerated veterans. Psych </a:t>
            </a:r>
            <a:r>
              <a:rPr lang="en-GB" altLang="en-US" sz="900" dirty="0" err="1">
                <a:latin typeface="Aptos" panose="020B0004020202020204" pitchFamily="34" charset="0"/>
                <a:cs typeface="Aptos" panose="020B0004020202020204" pitchFamily="34" charset="0"/>
              </a:rPr>
              <a:t>Serv</a:t>
            </a:r>
            <a:r>
              <a:rPr lang="en-GB" altLang="en-US" sz="900" dirty="0">
                <a:latin typeface="Aptos" panose="020B0004020202020204" pitchFamily="34" charset="0"/>
                <a:cs typeface="Aptos" panose="020B0004020202020204" pitchFamily="34" charset="0"/>
              </a:rPr>
              <a:t> 2016 67</a:t>
            </a:r>
          </a:p>
          <a:p>
            <a:pPr indent="142875">
              <a:lnSpc>
                <a:spcPct val="100000"/>
              </a:lnSpc>
              <a:spcBef>
                <a:spcPct val="0"/>
              </a:spcBef>
            </a:pPr>
            <a:r>
              <a:rPr lang="en-GB" altLang="en-US" sz="900" dirty="0" err="1">
                <a:latin typeface="Aptos" panose="020B0004020202020204" pitchFamily="34" charset="0"/>
                <a:cs typeface="Aptos" panose="020B0004020202020204" pitchFamily="34" charset="0"/>
              </a:rPr>
              <a:t>Lones</a:t>
            </a:r>
            <a:r>
              <a:rPr lang="en-GB" altLang="en-US" sz="900" dirty="0">
                <a:latin typeface="Aptos" panose="020B0004020202020204" pitchFamily="34" charset="0"/>
                <a:cs typeface="Aptos" panose="020B0004020202020204" pitchFamily="34" charset="0"/>
              </a:rPr>
              <a:t> C, Bond G, McGovern M, Carr K, </a:t>
            </a:r>
            <a:r>
              <a:rPr lang="en-GB" altLang="en-US" sz="900" dirty="0" err="1">
                <a:latin typeface="Aptos" panose="020B0004020202020204" pitchFamily="34" charset="0"/>
                <a:cs typeface="Aptos" panose="020B0004020202020204" pitchFamily="34" charset="0"/>
              </a:rPr>
              <a:t>Leckron</a:t>
            </a:r>
            <a:r>
              <a:rPr lang="en-GB" altLang="en-US" sz="900" dirty="0">
                <a:latin typeface="Aptos" panose="020B0004020202020204" pitchFamily="34" charset="0"/>
                <a:cs typeface="Aptos" panose="020B0004020202020204" pitchFamily="34" charset="0"/>
              </a:rPr>
              <a:t>-Myers T, Hartnett T, Becker D. Individual Placement and Support (IPS) for methadone maintenance therapy patients: a pilot randomized controlled trial. Admin and Policy in Mental Health</a:t>
            </a:r>
            <a:r>
              <a:rPr lang="en-GB" altLang="en-US" sz="900" i="1" dirty="0">
                <a:latin typeface="Aptos" panose="020B0004020202020204" pitchFamily="34" charset="0"/>
                <a:cs typeface="Aptos" panose="020B0004020202020204" pitchFamily="34" charset="0"/>
              </a:rPr>
              <a:t> </a:t>
            </a:r>
            <a:r>
              <a:rPr lang="en-GB" altLang="en-US" sz="900" dirty="0">
                <a:latin typeface="Aptos" panose="020B0004020202020204" pitchFamily="34" charset="0"/>
                <a:cs typeface="Aptos" panose="020B0004020202020204" pitchFamily="34" charset="0"/>
              </a:rPr>
              <a:t>2017</a:t>
            </a:r>
            <a:r>
              <a:rPr lang="en-GB" altLang="en-US" sz="900" i="1" dirty="0">
                <a:latin typeface="Aptos" panose="020B0004020202020204" pitchFamily="34" charset="0"/>
                <a:cs typeface="Aptos" panose="020B0004020202020204" pitchFamily="34" charset="0"/>
              </a:rPr>
              <a:t> </a:t>
            </a:r>
            <a:r>
              <a:rPr lang="en-GB" altLang="en-US" sz="900" dirty="0">
                <a:latin typeface="Aptos" panose="020B0004020202020204" pitchFamily="34" charset="0"/>
                <a:cs typeface="Aptos" panose="020B0004020202020204" pitchFamily="34" charset="0"/>
              </a:rPr>
              <a:t>44</a:t>
            </a:r>
          </a:p>
          <a:p>
            <a:pPr indent="142875">
              <a:lnSpc>
                <a:spcPct val="100000"/>
              </a:lnSpc>
              <a:spcBef>
                <a:spcPct val="0"/>
              </a:spcBef>
            </a:pPr>
            <a:r>
              <a:rPr lang="en-GB" altLang="en-US" sz="900" dirty="0">
                <a:latin typeface="Aptos" panose="020B0004020202020204" pitchFamily="34" charset="0"/>
                <a:cs typeface="Aptos" panose="020B0004020202020204" pitchFamily="34" charset="0"/>
              </a:rPr>
              <a:t>Marsden, J., Anders, P., Shaw, C., </a:t>
            </a:r>
            <a:r>
              <a:rPr lang="en-GB" altLang="en-US" sz="900" dirty="0" err="1">
                <a:latin typeface="Aptos" panose="020B0004020202020204" pitchFamily="34" charset="0"/>
                <a:cs typeface="Aptos" panose="020B0004020202020204" pitchFamily="34" charset="0"/>
              </a:rPr>
              <a:t>Amasiatu</a:t>
            </a:r>
            <a:r>
              <a:rPr lang="en-GB" altLang="en-US" sz="900" dirty="0">
                <a:latin typeface="Aptos" panose="020B0004020202020204" pitchFamily="34" charset="0"/>
                <a:cs typeface="Aptos" panose="020B0004020202020204" pitchFamily="34" charset="0"/>
              </a:rPr>
              <a:t>, C., Collate, W., Eastwood, B., Horgan, P., </a:t>
            </a:r>
            <a:r>
              <a:rPr lang="en-GB" altLang="en-US" sz="900" dirty="0" err="1">
                <a:latin typeface="Aptos" panose="020B0004020202020204" pitchFamily="34" charset="0"/>
                <a:cs typeface="Aptos" panose="020B0004020202020204" pitchFamily="34" charset="0"/>
              </a:rPr>
              <a:t>Khetari</a:t>
            </a:r>
            <a:r>
              <a:rPr lang="en-GB" altLang="en-US" sz="900" dirty="0">
                <a:latin typeface="Aptos" panose="020B0004020202020204" pitchFamily="34" charset="0"/>
                <a:cs typeface="Aptos" panose="020B0004020202020204" pitchFamily="34" charset="0"/>
              </a:rPr>
              <a:t>, M., Knight, J., Knight, S., </a:t>
            </a:r>
            <a:r>
              <a:rPr lang="en-GB" altLang="en-US" sz="900" dirty="0" err="1">
                <a:latin typeface="Aptos" panose="020B0004020202020204" pitchFamily="34" charset="0"/>
                <a:cs typeface="Aptos" panose="020B0004020202020204" pitchFamily="34" charset="0"/>
              </a:rPr>
              <a:t>Melaugh</a:t>
            </a:r>
            <a:r>
              <a:rPr lang="en-GB" altLang="en-US" sz="900" dirty="0">
                <a:latin typeface="Aptos" panose="020B0004020202020204" pitchFamily="34" charset="0"/>
                <a:cs typeface="Aptos" panose="020B0004020202020204" pitchFamily="34" charset="0"/>
              </a:rPr>
              <a:t>, A., Clark, H. and Stannard, J. Superiority and cot-effectiveness of Individual </a:t>
            </a:r>
            <a:r>
              <a:rPr lang="en-GB" altLang="en-US" sz="900" dirty="0" err="1">
                <a:latin typeface="Aptos" panose="020B0004020202020204" pitchFamily="34" charset="0"/>
                <a:cs typeface="Aptos" panose="020B0004020202020204" pitchFamily="34" charset="0"/>
              </a:rPr>
              <a:t>Placeemnt</a:t>
            </a:r>
            <a:r>
              <a:rPr lang="en-GB" altLang="en-US" sz="900" dirty="0">
                <a:latin typeface="Aptos" panose="020B0004020202020204" pitchFamily="34" charset="0"/>
                <a:cs typeface="Aptos" panose="020B0004020202020204" pitchFamily="34" charset="0"/>
              </a:rPr>
              <a:t> and Support versus standard employment support for people with alcohol and drug dependence: a pragmatic, parallel-group, open-label, multicentre, randomised, controlled, phase 3 trial. The Lancet </a:t>
            </a:r>
            <a:r>
              <a:rPr lang="en-GB" altLang="en-US" sz="900" dirty="0" err="1">
                <a:latin typeface="Aptos" panose="020B0004020202020204" pitchFamily="34" charset="0"/>
                <a:cs typeface="Aptos" panose="020B0004020202020204" pitchFamily="34" charset="0"/>
              </a:rPr>
              <a:t>eClinicalMedicine</a:t>
            </a:r>
            <a:r>
              <a:rPr lang="en-GB" altLang="en-US" sz="900" dirty="0">
                <a:latin typeface="Aptos" panose="020B0004020202020204" pitchFamily="34" charset="0"/>
                <a:cs typeface="Aptos" panose="020B0004020202020204" pitchFamily="34" charset="0"/>
              </a:rPr>
              <a:t>. 2024;68: 102400</a:t>
            </a:r>
          </a:p>
          <a:p>
            <a:pPr indent="142875">
              <a:lnSpc>
                <a:spcPct val="100000"/>
              </a:lnSpc>
              <a:spcBef>
                <a:spcPct val="0"/>
              </a:spcBef>
            </a:pPr>
            <a:r>
              <a:rPr lang="en-GB" altLang="en-US" sz="900" dirty="0">
                <a:latin typeface="Aptos" panose="020B0004020202020204" pitchFamily="34" charset="0"/>
                <a:cs typeface="Aptos" panose="020B0004020202020204" pitchFamily="34" charset="0"/>
              </a:rPr>
              <a:t>Newton B, Gloster R, Hofman J. Health-led employment trials evaluation: 12 months outcomes evidence synthesis. 2023 London: DWP &amp; DHSC. Available at: </a:t>
            </a:r>
            <a:r>
              <a:rPr lang="en-GB" altLang="en-US" sz="900" u="sng" dirty="0">
                <a:latin typeface="Aptos" panose="020B0004020202020204" pitchFamily="34" charset="0"/>
                <a:cs typeface="Aptos" panose="020B0004020202020204" pitchFamily="34" charset="0"/>
                <a:hlinkClick r:id="rId2"/>
              </a:rPr>
              <a:t>https://www.employment-studies.co.uk/resource/health-led-trials-impact-evaluation-reports</a:t>
            </a:r>
            <a:endParaRPr lang="en-GB" altLang="en-US" sz="900" dirty="0">
              <a:latin typeface="Aptos" panose="020B0004020202020204" pitchFamily="34" charset="0"/>
              <a:cs typeface="Aptos" panose="020B0004020202020204" pitchFamily="34" charset="0"/>
            </a:endParaRPr>
          </a:p>
          <a:p>
            <a:pPr indent="142875">
              <a:lnSpc>
                <a:spcPct val="100000"/>
              </a:lnSpc>
              <a:spcBef>
                <a:spcPct val="0"/>
              </a:spcBef>
            </a:pPr>
            <a:r>
              <a:rPr lang="en-GB" altLang="en-US" sz="900" dirty="0" err="1">
                <a:latin typeface="Aptos" panose="020B0004020202020204" pitchFamily="34" charset="0"/>
                <a:cs typeface="Aptos" panose="020B0004020202020204" pitchFamily="34" charset="0"/>
              </a:rPr>
              <a:t>Ottomanelli</a:t>
            </a:r>
            <a:r>
              <a:rPr lang="en-GB" altLang="en-US" sz="900" dirty="0">
                <a:latin typeface="Aptos" panose="020B0004020202020204" pitchFamily="34" charset="0"/>
                <a:cs typeface="Aptos" panose="020B0004020202020204" pitchFamily="34" charset="0"/>
              </a:rPr>
              <a:t> L, Goetz L, Barnett S, </a:t>
            </a:r>
            <a:r>
              <a:rPr lang="en-GB" altLang="en-US" sz="900" dirty="0" err="1">
                <a:latin typeface="Aptos" panose="020B0004020202020204" pitchFamily="34" charset="0"/>
                <a:cs typeface="Aptos" panose="020B0004020202020204" pitchFamily="34" charset="0"/>
              </a:rPr>
              <a:t>Njoh</a:t>
            </a:r>
            <a:r>
              <a:rPr lang="en-GB" altLang="en-US" sz="900" dirty="0">
                <a:latin typeface="Aptos" panose="020B0004020202020204" pitchFamily="34" charset="0"/>
                <a:cs typeface="Aptos" panose="020B0004020202020204" pitchFamily="34" charset="0"/>
              </a:rPr>
              <a:t> E, Dixon T, Holmes S, LePage J, Ota D, Sabharwal S, White K. Individual Placement and Support in spinal cord injury: A longitudinal observational study of employment outcomes. Arch of Phys Med and Rehab 2017 98:15</a:t>
            </a:r>
          </a:p>
          <a:p>
            <a:pPr indent="142875">
              <a:lnSpc>
                <a:spcPct val="100000"/>
              </a:lnSpc>
              <a:spcBef>
                <a:spcPct val="0"/>
              </a:spcBef>
            </a:pPr>
            <a:r>
              <a:rPr lang="en-GB" altLang="en-US" sz="900" dirty="0" err="1">
                <a:latin typeface="Aptos" panose="020B0004020202020204" pitchFamily="34" charset="0"/>
                <a:cs typeface="Aptos" panose="020B0004020202020204" pitchFamily="34" charset="0"/>
              </a:rPr>
              <a:t>Ottomanelli</a:t>
            </a:r>
            <a:r>
              <a:rPr lang="en-GB" altLang="en-US" sz="900" dirty="0">
                <a:latin typeface="Aptos" panose="020B0004020202020204" pitchFamily="34" charset="0"/>
                <a:cs typeface="Aptos" panose="020B0004020202020204" pitchFamily="34" charset="0"/>
              </a:rPr>
              <a:t> L, Goetz L, </a:t>
            </a:r>
            <a:r>
              <a:rPr lang="en-GB" altLang="en-US" sz="900" dirty="0" err="1">
                <a:latin typeface="Aptos" panose="020B0004020202020204" pitchFamily="34" charset="0"/>
                <a:cs typeface="Aptos" panose="020B0004020202020204" pitchFamily="34" charset="0"/>
              </a:rPr>
              <a:t>Suris</a:t>
            </a:r>
            <a:r>
              <a:rPr lang="en-GB" altLang="en-US" sz="900" dirty="0">
                <a:latin typeface="Aptos" panose="020B0004020202020204" pitchFamily="34" charset="0"/>
                <a:cs typeface="Aptos" panose="020B0004020202020204" pitchFamily="34" charset="0"/>
              </a:rPr>
              <a:t> A, McGeough C, Sinnott P, Toscano R, Barnett S, Cipher D, Lind L, Dixon T, Holmes S, Kerrigan A, Thomas F. Effectiveness of Supported Employment for veterans with spinal cord injuries: results from a randomized multisite study Arch of Phys Med and Rehab 2012:93</a:t>
            </a:r>
          </a:p>
          <a:p>
            <a:pPr indent="142875">
              <a:lnSpc>
                <a:spcPct val="100000"/>
              </a:lnSpc>
              <a:spcBef>
                <a:spcPct val="0"/>
              </a:spcBef>
            </a:pPr>
            <a:r>
              <a:rPr lang="en-GB" altLang="en-US" sz="900" dirty="0">
                <a:latin typeface="Aptos" panose="020B0004020202020204" pitchFamily="34" charset="0"/>
                <a:cs typeface="Aptos" panose="020B0004020202020204" pitchFamily="34" charset="0"/>
              </a:rPr>
              <a:t>Overland S, </a:t>
            </a:r>
            <a:r>
              <a:rPr lang="en-GB" altLang="en-US" sz="900" dirty="0" err="1">
                <a:latin typeface="Aptos" panose="020B0004020202020204" pitchFamily="34" charset="0"/>
                <a:cs typeface="Aptos" panose="020B0004020202020204" pitchFamily="34" charset="0"/>
              </a:rPr>
              <a:t>Grasdal</a:t>
            </a:r>
            <a:r>
              <a:rPr lang="en-GB" altLang="en-US" sz="900" dirty="0">
                <a:latin typeface="Aptos" panose="020B0004020202020204" pitchFamily="34" charset="0"/>
                <a:cs typeface="Aptos" panose="020B0004020202020204" pitchFamily="34" charset="0"/>
              </a:rPr>
              <a:t> A, Reme S. Long-term effects on income and sickness benefits after work-focused cognitive-behavioural therapy and individual job support. </a:t>
            </a:r>
            <a:r>
              <a:rPr lang="en-GB" altLang="en-US" sz="900" dirty="0" err="1">
                <a:latin typeface="Aptos" panose="020B0004020202020204" pitchFamily="34" charset="0"/>
                <a:cs typeface="Aptos" panose="020B0004020202020204" pitchFamily="34" charset="0"/>
              </a:rPr>
              <a:t>Occup</a:t>
            </a:r>
            <a:r>
              <a:rPr lang="en-GB" altLang="en-US" sz="900" dirty="0">
                <a:latin typeface="Aptos" panose="020B0004020202020204" pitchFamily="34" charset="0"/>
                <a:cs typeface="Aptos" panose="020B0004020202020204" pitchFamily="34" charset="0"/>
              </a:rPr>
              <a:t> and Env Med 2018 75:10</a:t>
            </a:r>
          </a:p>
          <a:p>
            <a:pPr indent="142875">
              <a:lnSpc>
                <a:spcPct val="100000"/>
              </a:lnSpc>
              <a:spcBef>
                <a:spcPct val="0"/>
              </a:spcBef>
            </a:pPr>
            <a:r>
              <a:rPr lang="en-GB" altLang="en-US" sz="900" dirty="0">
                <a:latin typeface="Aptos" panose="020B0004020202020204" pitchFamily="34" charset="0"/>
                <a:cs typeface="Aptos" panose="020B0004020202020204" pitchFamily="34" charset="0"/>
              </a:rPr>
              <a:t>Poremski D, </a:t>
            </a:r>
            <a:r>
              <a:rPr lang="en-GB" altLang="en-US" sz="900" dirty="0" err="1">
                <a:latin typeface="Aptos" panose="020B0004020202020204" pitchFamily="34" charset="0"/>
                <a:cs typeface="Aptos" panose="020B0004020202020204" pitchFamily="34" charset="0"/>
              </a:rPr>
              <a:t>Rabouin</a:t>
            </a:r>
            <a:r>
              <a:rPr lang="en-GB" altLang="en-US" sz="900" dirty="0">
                <a:latin typeface="Aptos" panose="020B0004020202020204" pitchFamily="34" charset="0"/>
                <a:cs typeface="Aptos" panose="020B0004020202020204" pitchFamily="34" charset="0"/>
              </a:rPr>
              <a:t> D, Latimer E. A randomised controlled trial of evidence based Supported Employment for people who have recently been homeless and have a mental illness. Admin and Pol in Mental Health 2017 44</a:t>
            </a:r>
          </a:p>
          <a:p>
            <a:pPr indent="142875">
              <a:lnSpc>
                <a:spcPct val="100000"/>
              </a:lnSpc>
              <a:spcBef>
                <a:spcPct val="0"/>
              </a:spcBef>
            </a:pPr>
            <a:r>
              <a:rPr lang="en-GB" altLang="en-US" sz="900" dirty="0" err="1">
                <a:latin typeface="Aptos" panose="020B0004020202020204" pitchFamily="34" charset="0"/>
                <a:cs typeface="Aptos" panose="020B0004020202020204" pitchFamily="34" charset="0"/>
              </a:rPr>
              <a:t>Probyn</a:t>
            </a:r>
            <a:r>
              <a:rPr lang="en-GB" altLang="en-US" sz="900" dirty="0">
                <a:latin typeface="Aptos" panose="020B0004020202020204" pitchFamily="34" charset="0"/>
                <a:cs typeface="Aptos" panose="020B0004020202020204" pitchFamily="34" charset="0"/>
              </a:rPr>
              <a:t> K, </a:t>
            </a:r>
            <a:r>
              <a:rPr lang="en-GB" altLang="en-US" sz="900" dirty="0" err="1">
                <a:latin typeface="Aptos" panose="020B0004020202020204" pitchFamily="34" charset="0"/>
                <a:cs typeface="Aptos" panose="020B0004020202020204" pitchFamily="34" charset="0"/>
              </a:rPr>
              <a:t>Engedahl</a:t>
            </a:r>
            <a:r>
              <a:rPr lang="en-GB" altLang="en-US" sz="900" dirty="0">
                <a:latin typeface="Aptos" panose="020B0004020202020204" pitchFamily="34" charset="0"/>
                <a:cs typeface="Aptos" panose="020B0004020202020204" pitchFamily="34" charset="0"/>
              </a:rPr>
              <a:t> M, Rajendran D, Pincus T, Naeem K, Mistry D, Underwood M, Froud R. The effects of supported employment interventions in populations of people with conditions other than severe mental health: a systematic review. Prim Health Care Res &amp; Dev</a:t>
            </a:r>
            <a:r>
              <a:rPr lang="en-GB" altLang="en-US" sz="900" i="1" dirty="0">
                <a:latin typeface="Aptos" panose="020B0004020202020204" pitchFamily="34" charset="0"/>
                <a:cs typeface="Aptos" panose="020B0004020202020204" pitchFamily="34" charset="0"/>
              </a:rPr>
              <a:t> </a:t>
            </a:r>
            <a:r>
              <a:rPr lang="en-GB" altLang="en-US" sz="900" dirty="0">
                <a:latin typeface="Aptos" panose="020B0004020202020204" pitchFamily="34" charset="0"/>
                <a:cs typeface="Aptos" panose="020B0004020202020204" pitchFamily="34" charset="0"/>
              </a:rPr>
              <a:t>2021:22(e79)</a:t>
            </a:r>
          </a:p>
          <a:p>
            <a:pPr indent="142875">
              <a:lnSpc>
                <a:spcPct val="100000"/>
              </a:lnSpc>
              <a:spcBef>
                <a:spcPct val="0"/>
              </a:spcBef>
            </a:pPr>
            <a:r>
              <a:rPr lang="en-GB" altLang="en-US" sz="900" dirty="0">
                <a:latin typeface="Aptos" panose="020B0004020202020204" pitchFamily="34" charset="0"/>
                <a:cs typeface="Aptos" panose="020B0004020202020204" pitchFamily="34" charset="0"/>
              </a:rPr>
              <a:t>Reme S, </a:t>
            </a:r>
            <a:r>
              <a:rPr lang="en-GB" altLang="en-US" sz="900" dirty="0" err="1">
                <a:latin typeface="Aptos" panose="020B0004020202020204" pitchFamily="34" charset="0"/>
                <a:cs typeface="Aptos" panose="020B0004020202020204" pitchFamily="34" charset="0"/>
              </a:rPr>
              <a:t>Grasdal</a:t>
            </a:r>
            <a:r>
              <a:rPr lang="en-GB" altLang="en-US" sz="900" dirty="0">
                <a:latin typeface="Aptos" panose="020B0004020202020204" pitchFamily="34" charset="0"/>
                <a:cs typeface="Aptos" panose="020B0004020202020204" pitchFamily="34" charset="0"/>
              </a:rPr>
              <a:t> A, </a:t>
            </a:r>
            <a:r>
              <a:rPr lang="en-GB" altLang="en-US" sz="900" dirty="0" err="1">
                <a:latin typeface="Aptos" panose="020B0004020202020204" pitchFamily="34" charset="0"/>
                <a:cs typeface="Aptos" panose="020B0004020202020204" pitchFamily="34" charset="0"/>
              </a:rPr>
              <a:t>Lovvik</a:t>
            </a:r>
            <a:r>
              <a:rPr lang="en-GB" altLang="en-US" sz="900" dirty="0">
                <a:latin typeface="Aptos" panose="020B0004020202020204" pitchFamily="34" charset="0"/>
                <a:cs typeface="Aptos" panose="020B0004020202020204" pitchFamily="34" charset="0"/>
              </a:rPr>
              <a:t> C, Lie S, Overland S. Work-focused cognitive-behavioural therapy and individual job support to increase work participation in common mental disorders: a randomised controlled multicentre trial. </a:t>
            </a:r>
            <a:r>
              <a:rPr lang="en-GB" altLang="en-US" sz="900" dirty="0" err="1">
                <a:latin typeface="Aptos" panose="020B0004020202020204" pitchFamily="34" charset="0"/>
                <a:cs typeface="Aptos" panose="020B0004020202020204" pitchFamily="34" charset="0"/>
              </a:rPr>
              <a:t>Occup</a:t>
            </a:r>
            <a:r>
              <a:rPr lang="en-GB" altLang="en-US" sz="900" dirty="0">
                <a:latin typeface="Aptos" panose="020B0004020202020204" pitchFamily="34" charset="0"/>
                <a:cs typeface="Aptos" panose="020B0004020202020204" pitchFamily="34" charset="0"/>
              </a:rPr>
              <a:t> and Env Med 2015</a:t>
            </a:r>
            <a:r>
              <a:rPr lang="en-GB" altLang="en-US" sz="900" i="1" dirty="0">
                <a:latin typeface="Aptos" panose="020B0004020202020204" pitchFamily="34" charset="0"/>
                <a:cs typeface="Aptos" panose="020B0004020202020204" pitchFamily="34" charset="0"/>
              </a:rPr>
              <a:t> </a:t>
            </a:r>
            <a:r>
              <a:rPr lang="en-GB" altLang="en-US" sz="900" dirty="0">
                <a:latin typeface="Aptos" panose="020B0004020202020204" pitchFamily="34" charset="0"/>
                <a:cs typeface="Aptos" panose="020B0004020202020204" pitchFamily="34" charset="0"/>
              </a:rPr>
              <a:t>72:10</a:t>
            </a:r>
          </a:p>
          <a:p>
            <a:pPr indent="142875">
              <a:lnSpc>
                <a:spcPct val="100000"/>
              </a:lnSpc>
              <a:spcBef>
                <a:spcPct val="0"/>
              </a:spcBef>
            </a:pPr>
            <a:r>
              <a:rPr lang="en-GB" altLang="en-US" sz="900" dirty="0">
                <a:latin typeface="Aptos" panose="020B0004020202020204" pitchFamily="34" charset="0"/>
                <a:cs typeface="Aptos" panose="020B0004020202020204" pitchFamily="34" charset="0"/>
              </a:rPr>
              <a:t>Reme S, </a:t>
            </a:r>
            <a:r>
              <a:rPr lang="en-GB" altLang="en-US" sz="900" dirty="0" err="1">
                <a:latin typeface="Aptos" panose="020B0004020202020204" pitchFamily="34" charset="0"/>
                <a:cs typeface="Aptos" panose="020B0004020202020204" pitchFamily="34" charset="0"/>
              </a:rPr>
              <a:t>Monstad</a:t>
            </a:r>
            <a:r>
              <a:rPr lang="en-GB" altLang="en-US" sz="900" dirty="0">
                <a:latin typeface="Aptos" panose="020B0004020202020204" pitchFamily="34" charset="0"/>
                <a:cs typeface="Aptos" panose="020B0004020202020204" pitchFamily="34" charset="0"/>
              </a:rPr>
              <a:t> K, </a:t>
            </a:r>
            <a:r>
              <a:rPr lang="en-GB" altLang="en-US" sz="900" dirty="0" err="1">
                <a:latin typeface="Aptos" panose="020B0004020202020204" pitchFamily="34" charset="0"/>
                <a:cs typeface="Aptos" panose="020B0004020202020204" pitchFamily="34" charset="0"/>
              </a:rPr>
              <a:t>Fyhn</a:t>
            </a:r>
            <a:r>
              <a:rPr lang="en-GB" altLang="en-US" sz="900" dirty="0">
                <a:latin typeface="Aptos" panose="020B0004020202020204" pitchFamily="34" charset="0"/>
                <a:cs typeface="Aptos" panose="020B0004020202020204" pitchFamily="34" charset="0"/>
              </a:rPr>
              <a:t> T, </a:t>
            </a:r>
            <a:r>
              <a:rPr lang="en-GB" altLang="en-US" sz="900" dirty="0" err="1">
                <a:latin typeface="Aptos" panose="020B0004020202020204" pitchFamily="34" charset="0"/>
                <a:cs typeface="Aptos" panose="020B0004020202020204" pitchFamily="34" charset="0"/>
              </a:rPr>
              <a:t>Sveinsdottir</a:t>
            </a:r>
            <a:r>
              <a:rPr lang="en-GB" altLang="en-US" sz="900" dirty="0">
                <a:latin typeface="Aptos" panose="020B0004020202020204" pitchFamily="34" charset="0"/>
                <a:cs typeface="Aptos" panose="020B0004020202020204" pitchFamily="34" charset="0"/>
              </a:rPr>
              <a:t> V, </a:t>
            </a:r>
            <a:r>
              <a:rPr lang="en-GB" altLang="en-US" sz="900" dirty="0" err="1">
                <a:latin typeface="Aptos" panose="020B0004020202020204" pitchFamily="34" charset="0"/>
                <a:cs typeface="Aptos" panose="020B0004020202020204" pitchFamily="34" charset="0"/>
              </a:rPr>
              <a:t>Lovvik</a:t>
            </a:r>
            <a:r>
              <a:rPr lang="en-GB" altLang="en-US" sz="900" dirty="0">
                <a:latin typeface="Aptos" panose="020B0004020202020204" pitchFamily="34" charset="0"/>
                <a:cs typeface="Aptos" panose="020B0004020202020204" pitchFamily="34" charset="0"/>
              </a:rPr>
              <a:t> C, Lie S, Overland S. A randomized controlled </a:t>
            </a:r>
            <a:r>
              <a:rPr lang="en-GB" altLang="en-US" sz="900" dirty="0" err="1">
                <a:latin typeface="Aptos" panose="020B0004020202020204" pitchFamily="34" charset="0"/>
                <a:cs typeface="Aptos" panose="020B0004020202020204" pitchFamily="34" charset="0"/>
              </a:rPr>
              <a:t>multicenter</a:t>
            </a:r>
            <a:r>
              <a:rPr lang="en-GB" altLang="en-US" sz="900" dirty="0">
                <a:latin typeface="Aptos" panose="020B0004020202020204" pitchFamily="34" charset="0"/>
                <a:cs typeface="Aptos" panose="020B0004020202020204" pitchFamily="34" charset="0"/>
              </a:rPr>
              <a:t> trial of individual placement and support for patients with moderate-to-severe mental illness. </a:t>
            </a:r>
            <a:r>
              <a:rPr lang="en-GB" altLang="en-US" sz="900" dirty="0" err="1">
                <a:latin typeface="Aptos" panose="020B0004020202020204" pitchFamily="34" charset="0"/>
                <a:cs typeface="Aptos" panose="020B0004020202020204" pitchFamily="34" charset="0"/>
              </a:rPr>
              <a:t>Scand</a:t>
            </a:r>
            <a:r>
              <a:rPr lang="en-GB" altLang="en-US" sz="900" dirty="0">
                <a:latin typeface="Aptos" panose="020B0004020202020204" pitchFamily="34" charset="0"/>
                <a:cs typeface="Aptos" panose="020B0004020202020204" pitchFamily="34" charset="0"/>
              </a:rPr>
              <a:t> Jour of Work, Env &amp; Health 2019 45:1</a:t>
            </a:r>
          </a:p>
          <a:p>
            <a:pPr indent="142875">
              <a:lnSpc>
                <a:spcPct val="100000"/>
              </a:lnSpc>
              <a:spcBef>
                <a:spcPct val="0"/>
              </a:spcBef>
            </a:pPr>
            <a:r>
              <a:rPr lang="en-GB" altLang="en-US" sz="900" dirty="0" err="1">
                <a:latin typeface="Aptos" panose="020B0004020202020204" pitchFamily="34" charset="0"/>
                <a:cs typeface="Aptos" panose="020B0004020202020204" pitchFamily="34" charset="0"/>
              </a:rPr>
              <a:t>Rosenheck</a:t>
            </a:r>
            <a:r>
              <a:rPr lang="en-GB" altLang="en-US" sz="900" dirty="0">
                <a:latin typeface="Aptos" panose="020B0004020202020204" pitchFamily="34" charset="0"/>
                <a:cs typeface="Aptos" panose="020B0004020202020204" pitchFamily="34" charset="0"/>
              </a:rPr>
              <a:t> R, Mares A. Implementation of Supported Employment for homeless veterans with psychiatric or addiction disorders: two-year outcomes. </a:t>
            </a:r>
            <a:r>
              <a:rPr lang="en-GB" altLang="en-US" sz="900" dirty="0" err="1">
                <a:latin typeface="Aptos" panose="020B0004020202020204" pitchFamily="34" charset="0"/>
                <a:cs typeface="Aptos" panose="020B0004020202020204" pitchFamily="34" charset="0"/>
              </a:rPr>
              <a:t>Psychc</a:t>
            </a:r>
            <a:r>
              <a:rPr lang="en-GB" altLang="en-US" sz="900" dirty="0">
                <a:latin typeface="Aptos" panose="020B0004020202020204" pitchFamily="34" charset="0"/>
                <a:cs typeface="Aptos" panose="020B0004020202020204" pitchFamily="34" charset="0"/>
              </a:rPr>
              <a:t> </a:t>
            </a:r>
            <a:r>
              <a:rPr lang="en-GB" altLang="en-US" sz="900" dirty="0" err="1">
                <a:latin typeface="Aptos" panose="020B0004020202020204" pitchFamily="34" charset="0"/>
                <a:cs typeface="Aptos" panose="020B0004020202020204" pitchFamily="34" charset="0"/>
              </a:rPr>
              <a:t>Serv</a:t>
            </a:r>
            <a:r>
              <a:rPr lang="en-GB" altLang="en-US" sz="900" i="1" dirty="0">
                <a:latin typeface="Aptos" panose="020B0004020202020204" pitchFamily="34" charset="0"/>
                <a:cs typeface="Aptos" panose="020B0004020202020204" pitchFamily="34" charset="0"/>
              </a:rPr>
              <a:t> </a:t>
            </a:r>
            <a:r>
              <a:rPr lang="en-GB" altLang="en-US" sz="900" dirty="0">
                <a:latin typeface="Aptos" panose="020B0004020202020204" pitchFamily="34" charset="0"/>
                <a:cs typeface="Aptos" panose="020B0004020202020204" pitchFamily="34" charset="0"/>
              </a:rPr>
              <a:t>2007</a:t>
            </a:r>
            <a:r>
              <a:rPr lang="en-GB" altLang="en-US" sz="900" i="1" dirty="0">
                <a:latin typeface="Aptos" panose="020B0004020202020204" pitchFamily="34" charset="0"/>
                <a:cs typeface="Aptos" panose="020B0004020202020204" pitchFamily="34" charset="0"/>
              </a:rPr>
              <a:t> </a:t>
            </a:r>
            <a:r>
              <a:rPr lang="en-GB" altLang="en-US" sz="900" dirty="0">
                <a:latin typeface="Aptos" panose="020B0004020202020204" pitchFamily="34" charset="0"/>
                <a:cs typeface="Aptos" panose="020B0004020202020204" pitchFamily="34" charset="0"/>
              </a:rPr>
              <a:t>58:3</a:t>
            </a:r>
          </a:p>
          <a:p>
            <a:pPr indent="142875">
              <a:lnSpc>
                <a:spcPct val="100000"/>
              </a:lnSpc>
              <a:spcBef>
                <a:spcPct val="0"/>
              </a:spcBef>
            </a:pPr>
            <a:r>
              <a:rPr lang="en-GB" altLang="en-US" sz="900" dirty="0" err="1">
                <a:latin typeface="Aptos" panose="020B0004020202020204" pitchFamily="34" charset="0"/>
                <a:cs typeface="Aptos" panose="020B0004020202020204" pitchFamily="34" charset="0"/>
              </a:rPr>
              <a:t>Sveinsdottir</a:t>
            </a:r>
            <a:r>
              <a:rPr lang="en-GB" altLang="en-US" sz="900" dirty="0">
                <a:latin typeface="Aptos" panose="020B0004020202020204" pitchFamily="34" charset="0"/>
                <a:cs typeface="Aptos" panose="020B0004020202020204" pitchFamily="34" charset="0"/>
              </a:rPr>
              <a:t>, V, Jacobsen H, </a:t>
            </a:r>
            <a:r>
              <a:rPr lang="en-GB" altLang="en-US" sz="900" dirty="0" err="1">
                <a:latin typeface="Aptos" panose="020B0004020202020204" pitchFamily="34" charset="0"/>
                <a:cs typeface="Aptos" panose="020B0004020202020204" pitchFamily="34" charset="0"/>
              </a:rPr>
              <a:t>Ljosaa</a:t>
            </a:r>
            <a:r>
              <a:rPr lang="en-GB" altLang="en-US" sz="900" dirty="0">
                <a:latin typeface="Aptos" panose="020B0004020202020204" pitchFamily="34" charset="0"/>
                <a:cs typeface="Aptos" panose="020B0004020202020204" pitchFamily="34" charset="0"/>
              </a:rPr>
              <a:t> T, </a:t>
            </a:r>
            <a:r>
              <a:rPr lang="en-GB" altLang="en-US" sz="900" dirty="0" err="1">
                <a:latin typeface="Aptos" panose="020B0004020202020204" pitchFamily="34" charset="0"/>
                <a:cs typeface="Aptos" panose="020B0004020202020204" pitchFamily="34" charset="0"/>
              </a:rPr>
              <a:t>Linnemorken</a:t>
            </a:r>
            <a:r>
              <a:rPr lang="en-GB" altLang="en-US" sz="900" dirty="0">
                <a:latin typeface="Aptos" panose="020B0004020202020204" pitchFamily="34" charset="0"/>
                <a:cs typeface="Aptos" panose="020B0004020202020204" pitchFamily="34" charset="0"/>
              </a:rPr>
              <a:t> L, </a:t>
            </a:r>
            <a:r>
              <a:rPr lang="en-GB" altLang="en-US" sz="900" dirty="0" err="1">
                <a:latin typeface="Aptos" panose="020B0004020202020204" pitchFamily="34" charset="0"/>
                <a:cs typeface="Aptos" panose="020B0004020202020204" pitchFamily="34" charset="0"/>
              </a:rPr>
              <a:t>Knutzen</a:t>
            </a:r>
            <a:r>
              <a:rPr lang="en-GB" altLang="en-US" sz="900" dirty="0">
                <a:latin typeface="Aptos" panose="020B0004020202020204" pitchFamily="34" charset="0"/>
                <a:cs typeface="Aptos" panose="020B0004020202020204" pitchFamily="34" charset="0"/>
              </a:rPr>
              <a:t> T, </a:t>
            </a:r>
            <a:r>
              <a:rPr lang="en-GB" altLang="en-US" sz="900" dirty="0" err="1">
                <a:latin typeface="Aptos" panose="020B0004020202020204" pitchFamily="34" charset="0"/>
                <a:cs typeface="Aptos" panose="020B0004020202020204" pitchFamily="34" charset="0"/>
              </a:rPr>
              <a:t>Ghiasvand</a:t>
            </a:r>
            <a:r>
              <a:rPr lang="en-GB" altLang="en-US" sz="900" dirty="0">
                <a:latin typeface="Aptos" panose="020B0004020202020204" pitchFamily="34" charset="0"/>
                <a:cs typeface="Aptos" panose="020B0004020202020204" pitchFamily="34" charset="0"/>
              </a:rPr>
              <a:t> R, Reme S. The Individual Placement and Support (IPS) in pain trial: A randomized controlled trial of IPS for patients with chronic pain conditions. Pain Med</a:t>
            </a:r>
            <a:r>
              <a:rPr lang="en-GB" altLang="en-US" sz="900" i="1" dirty="0">
                <a:latin typeface="Aptos" panose="020B0004020202020204" pitchFamily="34" charset="0"/>
                <a:cs typeface="Aptos" panose="020B0004020202020204" pitchFamily="34" charset="0"/>
              </a:rPr>
              <a:t> </a:t>
            </a:r>
            <a:r>
              <a:rPr lang="en-GB" altLang="en-US" sz="900" dirty="0">
                <a:latin typeface="Aptos" panose="020B0004020202020204" pitchFamily="34" charset="0"/>
                <a:cs typeface="Aptos" panose="020B0004020202020204" pitchFamily="34" charset="0"/>
              </a:rPr>
              <a:t>2022 23:10</a:t>
            </a:r>
          </a:p>
          <a:p>
            <a:pPr indent="142875">
              <a:lnSpc>
                <a:spcPct val="100000"/>
              </a:lnSpc>
              <a:spcBef>
                <a:spcPct val="0"/>
              </a:spcBef>
            </a:pPr>
            <a:r>
              <a:rPr lang="en-GB" altLang="en-US" sz="900" dirty="0" err="1">
                <a:latin typeface="Aptos" panose="020B0004020202020204" pitchFamily="34" charset="0"/>
                <a:cs typeface="Aptos" panose="020B0004020202020204" pitchFamily="34" charset="0"/>
              </a:rPr>
              <a:t>Sveinsdottir</a:t>
            </a:r>
            <a:r>
              <a:rPr lang="en-GB" altLang="en-US" sz="900" dirty="0">
                <a:latin typeface="Aptos" panose="020B0004020202020204" pitchFamily="34" charset="0"/>
                <a:cs typeface="Aptos" panose="020B0004020202020204" pitchFamily="34" charset="0"/>
              </a:rPr>
              <a:t>, V, Lie S, Bond G, Eriksen H, </a:t>
            </a:r>
            <a:r>
              <a:rPr lang="en-GB" altLang="en-US" sz="900" dirty="0" err="1">
                <a:latin typeface="Aptos" panose="020B0004020202020204" pitchFamily="34" charset="0"/>
                <a:cs typeface="Aptos" panose="020B0004020202020204" pitchFamily="34" charset="0"/>
              </a:rPr>
              <a:t>Tveito</a:t>
            </a:r>
            <a:r>
              <a:rPr lang="en-GB" altLang="en-US" sz="900" dirty="0">
                <a:latin typeface="Aptos" panose="020B0004020202020204" pitchFamily="34" charset="0"/>
                <a:cs typeface="Aptos" panose="020B0004020202020204" pitchFamily="34" charset="0"/>
              </a:rPr>
              <a:t> T, </a:t>
            </a:r>
            <a:r>
              <a:rPr lang="en-GB" altLang="en-US" sz="900" dirty="0" err="1">
                <a:latin typeface="Aptos" panose="020B0004020202020204" pitchFamily="34" charset="0"/>
                <a:cs typeface="Aptos" panose="020B0004020202020204" pitchFamily="34" charset="0"/>
              </a:rPr>
              <a:t>Grasdal</a:t>
            </a:r>
            <a:r>
              <a:rPr lang="en-GB" altLang="en-US" sz="900" dirty="0">
                <a:latin typeface="Aptos" panose="020B0004020202020204" pitchFamily="34" charset="0"/>
                <a:cs typeface="Aptos" panose="020B0004020202020204" pitchFamily="34" charset="0"/>
              </a:rPr>
              <a:t> A, Reme S. Individual placement and support for young adults as risk of early work disability (the SEED trial): a randomized controlled trial. </a:t>
            </a:r>
            <a:r>
              <a:rPr lang="en-GB" altLang="en-US" sz="900" dirty="0" err="1">
                <a:latin typeface="Aptos" panose="020B0004020202020204" pitchFamily="34" charset="0"/>
                <a:cs typeface="Aptos" panose="020B0004020202020204" pitchFamily="34" charset="0"/>
              </a:rPr>
              <a:t>Scand</a:t>
            </a:r>
            <a:r>
              <a:rPr lang="en-GB" altLang="en-US" sz="900" dirty="0">
                <a:latin typeface="Aptos" panose="020B0004020202020204" pitchFamily="34" charset="0"/>
                <a:cs typeface="Aptos" panose="020B0004020202020204" pitchFamily="34" charset="0"/>
              </a:rPr>
              <a:t> Jour of Work, Env &amp; Health 2020 46:1</a:t>
            </a:r>
          </a:p>
          <a:p>
            <a:pPr indent="142875"/>
            <a:endParaRPr lang="en-GB" altLang="en-US" sz="900" dirty="0"/>
          </a:p>
        </p:txBody>
      </p:sp>
      <p:sp>
        <p:nvSpPr>
          <p:cNvPr id="4" name="Slide Number Placeholder 3">
            <a:extLst>
              <a:ext uri="{FF2B5EF4-FFF2-40B4-BE49-F238E27FC236}">
                <a16:creationId xmlns:a16="http://schemas.microsoft.com/office/drawing/2014/main" id="{D5844BB7-DE1B-8224-D0D5-71EFBC3928CA}"/>
              </a:ext>
            </a:extLst>
          </p:cNvPr>
          <p:cNvSpPr>
            <a:spLocks noGrp="1"/>
          </p:cNvSpPr>
          <p:nvPr>
            <p:ph type="sldNum" sz="quarter" idx="10"/>
          </p:nvPr>
        </p:nvSpPr>
        <p:spPr/>
        <p:txBody>
          <a:bodyPr/>
          <a:lstStyle/>
          <a:p>
            <a:pPr>
              <a:defRPr/>
            </a:pPr>
            <a:fld id="{B1F66964-2657-4D9A-832F-674B9F8758B1}"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E31DFE-50F6-718A-6144-A511BE79240F}"/>
              </a:ext>
            </a:extLst>
          </p:cNvPr>
          <p:cNvSpPr>
            <a:spLocks noGrp="1"/>
          </p:cNvSpPr>
          <p:nvPr>
            <p:ph type="sldNum" sz="quarter" idx="14"/>
          </p:nvPr>
        </p:nvSpPr>
        <p:spPr>
          <a:xfrm>
            <a:off x="235873" y="6418877"/>
            <a:ext cx="513735" cy="227164"/>
          </a:xfrm>
        </p:spPr>
        <p:txBody>
          <a:bodyPr/>
          <a:lstStyle/>
          <a:p>
            <a:pPr>
              <a:defRPr/>
            </a:pPr>
            <a:fld id="{CC6F3C42-B10D-4286-808D-0A9B34F1FCCD}" type="slidenum">
              <a:rPr lang="en-US"/>
              <a:pPr>
                <a:defRPr/>
              </a:pPr>
              <a:t>21</a:t>
            </a:fld>
            <a:endParaRPr lang="en-US"/>
          </a:p>
        </p:txBody>
      </p:sp>
      <p:sp>
        <p:nvSpPr>
          <p:cNvPr id="25603" name="Title 3">
            <a:extLst>
              <a:ext uri="{FF2B5EF4-FFF2-40B4-BE49-F238E27FC236}">
                <a16:creationId xmlns:a16="http://schemas.microsoft.com/office/drawing/2014/main" id="{567649F2-6C20-A102-5781-E7A10372DD01}"/>
              </a:ext>
            </a:extLst>
          </p:cNvPr>
          <p:cNvSpPr>
            <a:spLocks noGrp="1" noChangeArrowheads="1"/>
          </p:cNvSpPr>
          <p:nvPr>
            <p:ph type="title"/>
          </p:nvPr>
        </p:nvSpPr>
        <p:spPr bwMode="auto">
          <a:xfrm>
            <a:off x="1866900" y="665163"/>
            <a:ext cx="9996488" cy="1387475"/>
          </a:xfrm>
        </p:spPr>
        <p:txBody>
          <a:bodyPr wrap="square" numCol="1" compatLnSpc="1">
            <a:prstTxWarp prst="textNoShape">
              <a:avLst/>
            </a:prstTxWarp>
          </a:bodyPr>
          <a:lstStyle/>
          <a:p>
            <a:pPr eaLnBrk="1" hangingPunct="1"/>
            <a:r>
              <a:rPr lang="en-GB" altLang="en-US"/>
              <a:t>NIHR acknowledgement and disclaimer </a:t>
            </a:r>
          </a:p>
        </p:txBody>
      </p:sp>
      <p:sp>
        <p:nvSpPr>
          <p:cNvPr id="25604" name="Content Placeholder 4">
            <a:extLst>
              <a:ext uri="{FF2B5EF4-FFF2-40B4-BE49-F238E27FC236}">
                <a16:creationId xmlns:a16="http://schemas.microsoft.com/office/drawing/2014/main" id="{1716683A-EB35-A961-E8CA-962E20722F8B}"/>
              </a:ext>
            </a:extLst>
          </p:cNvPr>
          <p:cNvSpPr>
            <a:spLocks noGrp="1" noChangeArrowheads="1"/>
          </p:cNvSpPr>
          <p:nvPr>
            <p:ph idx="1"/>
          </p:nvPr>
        </p:nvSpPr>
        <p:spPr>
          <a:xfrm>
            <a:off x="1866900" y="2157413"/>
            <a:ext cx="9032875" cy="4049712"/>
          </a:xfrm>
        </p:spPr>
        <p:txBody>
          <a:bodyPr/>
          <a:lstStyle/>
          <a:p>
            <a:pPr eaLnBrk="1" hangingPunct="1"/>
            <a:r>
              <a:rPr lang="en-GB" altLang="en-US" sz="2400">
                <a:solidFill>
                  <a:srgbClr val="000000"/>
                </a:solidFill>
                <a:latin typeface="Lato" panose="020F0502020204030203" pitchFamily="34" charset="0"/>
              </a:rPr>
              <a:t>This study/project is funded by the NIHR Policy Research Programme (PRP) (grant number NIHR202996). The views expressed are those of the author(s) and not necessarily those of the NIHR or the Department of Health and Social Care</a:t>
            </a:r>
            <a:endParaRPr lang="en-GB" altLang="en-US" sz="2400"/>
          </a:p>
        </p:txBody>
      </p:sp>
      <p:pic>
        <p:nvPicPr>
          <p:cNvPr id="25605" name="Picture 5">
            <a:extLst>
              <a:ext uri="{FF2B5EF4-FFF2-40B4-BE49-F238E27FC236}">
                <a16:creationId xmlns:a16="http://schemas.microsoft.com/office/drawing/2014/main" id="{4A46F1BE-76C1-131A-BA80-91788B846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3975" y="5562600"/>
            <a:ext cx="4189413"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A199-1BBA-3C7B-9F03-F7975E64C53C}"/>
              </a:ext>
            </a:extLst>
          </p:cNvPr>
          <p:cNvSpPr>
            <a:spLocks noGrp="1"/>
          </p:cNvSpPr>
          <p:nvPr>
            <p:ph type="title"/>
          </p:nvPr>
        </p:nvSpPr>
        <p:spPr>
          <a:xfrm>
            <a:off x="1574800" y="304800"/>
            <a:ext cx="10617200" cy="660400"/>
          </a:xfrm>
        </p:spPr>
        <p:txBody>
          <a:bodyPr/>
          <a:lstStyle/>
          <a:p>
            <a:pPr eaLnBrk="1" hangingPunct="1">
              <a:defRPr/>
            </a:pPr>
            <a:r>
              <a:rPr lang="en-GB" dirty="0"/>
              <a:t>Research aims &amp; work packages</a:t>
            </a:r>
          </a:p>
        </p:txBody>
      </p:sp>
      <p:sp>
        <p:nvSpPr>
          <p:cNvPr id="9219" name="Content Placeholder 2">
            <a:extLst>
              <a:ext uri="{FF2B5EF4-FFF2-40B4-BE49-F238E27FC236}">
                <a16:creationId xmlns:a16="http://schemas.microsoft.com/office/drawing/2014/main" id="{9C8F0BD6-14C4-C92C-C727-5A6910136B36}"/>
              </a:ext>
            </a:extLst>
          </p:cNvPr>
          <p:cNvSpPr>
            <a:spLocks noGrp="1" noChangeArrowheads="1"/>
          </p:cNvSpPr>
          <p:nvPr>
            <p:ph idx="1"/>
          </p:nvPr>
        </p:nvSpPr>
        <p:spPr>
          <a:xfrm>
            <a:off x="1074738" y="1676400"/>
            <a:ext cx="10829925" cy="3732213"/>
          </a:xfrm>
        </p:spPr>
        <p:txBody>
          <a:bodyPr/>
          <a:lstStyle/>
          <a:p>
            <a:pPr eaLnBrk="1" hangingPunct="1"/>
            <a:r>
              <a:rPr lang="en-GB" altLang="en-US" sz="1900"/>
              <a:t>1. To review the international experience and evidence of Supported Employment beyond severe mental illness (WP1 – systematic review)</a:t>
            </a:r>
          </a:p>
          <a:p>
            <a:pPr eaLnBrk="1" hangingPunct="1"/>
            <a:r>
              <a:rPr lang="en-GB" altLang="en-US" sz="1900"/>
              <a:t>2. To transform understanding of Supported Employment beyond severe mental illness in design &amp; implementation to support future effectiveness, cost-efficiency, experiences and equity (WP2 – quali interviews with 80+ providers, clients, commissioners, co-location partners, employers coming…)</a:t>
            </a:r>
          </a:p>
          <a:p>
            <a:pPr eaLnBrk="1" hangingPunct="1"/>
            <a:r>
              <a:rPr lang="en-GB" altLang="en-US" sz="1900"/>
              <a:t>3. To understand the costs and cost-benefits of alternative Supported Employment beyond severe mental illness scenarios and to build new open source cost-benefit tools for wider use (WP3)</a:t>
            </a:r>
          </a:p>
          <a:p>
            <a:pPr eaLnBrk="1" hangingPunct="1"/>
            <a:r>
              <a:rPr lang="en-GB" altLang="en-US" sz="1900"/>
              <a:t>4. To maximise applied impacts through a Toolkit of practical resources to support commissioners and providers in future </a:t>
            </a:r>
          </a:p>
          <a:p>
            <a:pPr eaLnBrk="1" hangingPunct="1"/>
            <a:endParaRPr lang="en-GB" altLang="en-US" sz="1900"/>
          </a:p>
        </p:txBody>
      </p:sp>
      <p:sp>
        <p:nvSpPr>
          <p:cNvPr id="4" name="Slide Number Placeholder 3">
            <a:extLst>
              <a:ext uri="{FF2B5EF4-FFF2-40B4-BE49-F238E27FC236}">
                <a16:creationId xmlns:a16="http://schemas.microsoft.com/office/drawing/2014/main" id="{30587046-0181-AB31-DC03-8BDF01B0DDA8}"/>
              </a:ext>
            </a:extLst>
          </p:cNvPr>
          <p:cNvSpPr>
            <a:spLocks noGrp="1"/>
          </p:cNvSpPr>
          <p:nvPr>
            <p:ph type="sldNum" sz="quarter" idx="12"/>
          </p:nvPr>
        </p:nvSpPr>
        <p:spPr/>
        <p:txBody>
          <a:bodyPr/>
          <a:lstStyle/>
          <a:p>
            <a:pPr>
              <a:defRPr/>
            </a:pPr>
            <a:fld id="{C2CE4F06-7138-4984-B333-6DDF69383BBD}" type="slidenum">
              <a:rPr lang="en-US"/>
              <a:pPr>
                <a:defRPr/>
              </a:pPr>
              <a:t>3</a:t>
            </a:fld>
            <a:endParaRPr lang="en-US"/>
          </a:p>
        </p:txBody>
      </p:sp>
      <p:pic>
        <p:nvPicPr>
          <p:cNvPr id="9221" name="Picture 2">
            <a:extLst>
              <a:ext uri="{FF2B5EF4-FFF2-40B4-BE49-F238E27FC236}">
                <a16:creationId xmlns:a16="http://schemas.microsoft.com/office/drawing/2014/main" id="{3E5A3C00-3B85-46A9-6EFB-BC1E146646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738" y="5634038"/>
            <a:ext cx="1052195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12A6D6-7DED-331D-89C9-7EFFF9697E31}"/>
              </a:ext>
            </a:extLst>
          </p:cNvPr>
          <p:cNvSpPr>
            <a:spLocks noGrp="1"/>
          </p:cNvSpPr>
          <p:nvPr>
            <p:ph idx="1"/>
          </p:nvPr>
        </p:nvSpPr>
        <p:spPr>
          <a:xfrm>
            <a:off x="1131888" y="1006475"/>
            <a:ext cx="11060112" cy="4400550"/>
          </a:xfrm>
        </p:spPr>
        <p:txBody>
          <a:bodyPr rtlCol="0">
            <a:noAutofit/>
          </a:bodyPr>
          <a:lstStyle/>
          <a:p>
            <a:pPr eaLnBrk="1" hangingPunct="1">
              <a:defRPr/>
            </a:pPr>
            <a:r>
              <a:rPr lang="en-GB" sz="1800" dirty="0"/>
              <a:t>Why? Policy &amp; evidence around SE </a:t>
            </a:r>
            <a:r>
              <a:rPr lang="en-GB" sz="1800" dirty="0">
                <a:ea typeface="Calibri" panose="020F0502020204030204" pitchFamily="34" charset="0"/>
                <a:cs typeface="Times New Roman" panose="02020603050405020304" pitchFamily="18" charset="0"/>
              </a:rPr>
              <a:t>beyond </a:t>
            </a:r>
            <a:r>
              <a:rPr lang="en-GB" sz="1800" dirty="0"/>
              <a:t>severe mental illness is rapidly evolving and fragmented. We want to provide a comprehensive and consolidated review of the key evidence.</a:t>
            </a:r>
          </a:p>
          <a:p>
            <a:pPr eaLnBrk="1" hangingPunct="1">
              <a:defRPr/>
            </a:pPr>
            <a:r>
              <a:rPr lang="en-GB" sz="1800" dirty="0"/>
              <a:t>Particular interests in the review:</a:t>
            </a:r>
          </a:p>
          <a:p>
            <a:pPr marL="285750" lvl="1" indent="-285750" eaLnBrk="1" hangingPunct="1">
              <a:buFont typeface="Arial" panose="020B0604020202020204" pitchFamily="34" charset="0"/>
              <a:buChar char="•"/>
              <a:defRPr/>
            </a:pPr>
            <a:r>
              <a:rPr lang="en-GB" dirty="0"/>
              <a:t>Interventions: What different types of interventions, locations, size, population groups, settings, fidelity</a:t>
            </a:r>
          </a:p>
          <a:p>
            <a:pPr marL="285750" lvl="1" indent="-285750" eaLnBrk="1" hangingPunct="1">
              <a:buFont typeface="Arial" panose="020B0604020202020204" pitchFamily="34" charset="0"/>
              <a:buChar char="•"/>
              <a:defRPr/>
            </a:pPr>
            <a:r>
              <a:rPr lang="en-GB" dirty="0"/>
              <a:t>Outcomes and impacts (vocational, health and wider)</a:t>
            </a:r>
          </a:p>
          <a:p>
            <a:pPr marL="285750" lvl="1" indent="-285750" eaLnBrk="1" hangingPunct="1">
              <a:buFont typeface="Arial" panose="020B0604020202020204" pitchFamily="34" charset="0"/>
              <a:buChar char="•"/>
              <a:defRPr/>
            </a:pPr>
            <a:r>
              <a:rPr lang="en-GB" dirty="0"/>
              <a:t>Key contextual factors</a:t>
            </a:r>
          </a:p>
          <a:p>
            <a:pPr marL="285750" lvl="1" indent="-285750" eaLnBrk="1" hangingPunct="1">
              <a:buFont typeface="Arial" panose="020B0604020202020204" pitchFamily="34" charset="0"/>
              <a:buChar char="•"/>
              <a:defRPr/>
            </a:pPr>
            <a:r>
              <a:rPr lang="en-GB" dirty="0"/>
              <a:t>Costs and cost-benefits</a:t>
            </a:r>
          </a:p>
          <a:p>
            <a:pPr lvl="1" eaLnBrk="1" hangingPunct="1">
              <a:defRPr/>
            </a:pPr>
            <a:endParaRPr lang="en-GB" dirty="0"/>
          </a:p>
          <a:p>
            <a:pPr lvl="1" eaLnBrk="1" hangingPunct="1">
              <a:defRPr/>
            </a:pPr>
            <a:r>
              <a:rPr lang="en-GB" dirty="0"/>
              <a:t>Inclusive approach: qualitative &amp; quantitative &amp; non-RCT evidence are all in scope, as is grey as well as peer-reviewed literature</a:t>
            </a:r>
          </a:p>
          <a:p>
            <a:pPr lvl="1" eaLnBrk="1" hangingPunct="1">
              <a:defRPr/>
            </a:pPr>
            <a:endParaRPr lang="en-GB" dirty="0"/>
          </a:p>
          <a:p>
            <a:pPr lvl="1" eaLnBrk="1" hangingPunct="1">
              <a:defRPr/>
            </a:pPr>
            <a:r>
              <a:rPr lang="en-GB" dirty="0"/>
              <a:t>Two key analysis strands and outputs to date in WP1:</a:t>
            </a:r>
          </a:p>
          <a:p>
            <a:pPr marL="342900" lvl="1" indent="-342900" eaLnBrk="1" hangingPunct="1">
              <a:buFont typeface="Wingdings" panose="05000000000000000000" pitchFamily="2" charset="2"/>
              <a:buAutoNum type="arabicParenR"/>
              <a:defRPr/>
            </a:pPr>
            <a:r>
              <a:rPr lang="en-GB" dirty="0"/>
              <a:t>Overview review of evidence around vocational outcomes (e.g. job entry, sustainment, wages, hours)</a:t>
            </a:r>
          </a:p>
          <a:p>
            <a:pPr marL="342900" lvl="1" indent="-342900" eaLnBrk="1" hangingPunct="1">
              <a:buFont typeface="Wingdings" panose="05000000000000000000" pitchFamily="2" charset="2"/>
              <a:buAutoNum type="arabicParenR"/>
              <a:defRPr/>
            </a:pPr>
            <a:r>
              <a:rPr lang="en-GB" dirty="0"/>
              <a:t>Qualitative evidence synthesis: key contextual factors to SE service performance</a:t>
            </a:r>
          </a:p>
          <a:p>
            <a:pPr marL="342900" lvl="1" indent="-342900" eaLnBrk="1" hangingPunct="1">
              <a:buFont typeface="Wingdings" panose="05000000000000000000" pitchFamily="2" charset="2"/>
              <a:buAutoNum type="arabicParenR"/>
              <a:defRPr/>
            </a:pPr>
            <a:endParaRPr lang="en-GB" dirty="0"/>
          </a:p>
        </p:txBody>
      </p:sp>
      <p:sp>
        <p:nvSpPr>
          <p:cNvPr id="4" name="Slide Number Placeholder 3">
            <a:extLst>
              <a:ext uri="{FF2B5EF4-FFF2-40B4-BE49-F238E27FC236}">
                <a16:creationId xmlns:a16="http://schemas.microsoft.com/office/drawing/2014/main" id="{38383DA0-98B2-A111-861C-C7E571B4D6FB}"/>
              </a:ext>
            </a:extLst>
          </p:cNvPr>
          <p:cNvSpPr>
            <a:spLocks noGrp="1"/>
          </p:cNvSpPr>
          <p:nvPr>
            <p:ph type="sldNum" sz="quarter" idx="12"/>
          </p:nvPr>
        </p:nvSpPr>
        <p:spPr/>
        <p:txBody>
          <a:bodyPr/>
          <a:lstStyle/>
          <a:p>
            <a:pPr>
              <a:defRPr/>
            </a:pPr>
            <a:fld id="{95A502CE-F179-4DBD-82B6-3FFFC7D5E766}" type="slidenum">
              <a:rPr lang="en-US"/>
              <a:pPr>
                <a:defRPr/>
              </a:pPr>
              <a:t>4</a:t>
            </a:fld>
            <a:endParaRPr lang="en-US"/>
          </a:p>
        </p:txBody>
      </p:sp>
      <p:sp>
        <p:nvSpPr>
          <p:cNvPr id="6" name="Title 5">
            <a:extLst>
              <a:ext uri="{FF2B5EF4-FFF2-40B4-BE49-F238E27FC236}">
                <a16:creationId xmlns:a16="http://schemas.microsoft.com/office/drawing/2014/main" id="{6F12848E-7E05-124A-96EE-F99817A52B4A}"/>
              </a:ext>
            </a:extLst>
          </p:cNvPr>
          <p:cNvSpPr>
            <a:spLocks noGrp="1"/>
          </p:cNvSpPr>
          <p:nvPr>
            <p:ph type="title"/>
          </p:nvPr>
        </p:nvSpPr>
        <p:spPr>
          <a:xfrm>
            <a:off x="1638300" y="149225"/>
            <a:ext cx="9753600" cy="744538"/>
          </a:xfrm>
        </p:spPr>
        <p:txBody>
          <a:bodyPr/>
          <a:lstStyle/>
          <a:p>
            <a:pPr eaLnBrk="1" hangingPunct="1">
              <a:defRPr/>
            </a:pPr>
            <a:r>
              <a:rPr lang="en-GB" dirty="0"/>
              <a:t>WP1: Systematic review</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768D5-F5A1-0419-CD2D-F65E012415F1}"/>
              </a:ext>
            </a:extLst>
          </p:cNvPr>
          <p:cNvSpPr>
            <a:spLocks noGrp="1"/>
          </p:cNvSpPr>
          <p:nvPr>
            <p:ph type="title"/>
          </p:nvPr>
        </p:nvSpPr>
        <p:spPr>
          <a:xfrm>
            <a:off x="1878013" y="247650"/>
            <a:ext cx="9753600" cy="511175"/>
          </a:xfrm>
        </p:spPr>
        <p:txBody>
          <a:bodyPr/>
          <a:lstStyle/>
          <a:p>
            <a:pPr eaLnBrk="1" hangingPunct="1">
              <a:defRPr/>
            </a:pPr>
            <a:r>
              <a:rPr lang="en-GB" sz="3200" dirty="0"/>
              <a:t>Search criteria</a:t>
            </a:r>
          </a:p>
        </p:txBody>
      </p:sp>
      <p:sp>
        <p:nvSpPr>
          <p:cNvPr id="4" name="Slide Number Placeholder 3">
            <a:extLst>
              <a:ext uri="{FF2B5EF4-FFF2-40B4-BE49-F238E27FC236}">
                <a16:creationId xmlns:a16="http://schemas.microsoft.com/office/drawing/2014/main" id="{A67D0CE6-A852-9432-C739-3607C0B5B547}"/>
              </a:ext>
            </a:extLst>
          </p:cNvPr>
          <p:cNvSpPr>
            <a:spLocks noGrp="1"/>
          </p:cNvSpPr>
          <p:nvPr>
            <p:ph type="sldNum" sz="quarter" idx="12"/>
          </p:nvPr>
        </p:nvSpPr>
        <p:spPr/>
        <p:txBody>
          <a:bodyPr/>
          <a:lstStyle/>
          <a:p>
            <a:pPr>
              <a:defRPr/>
            </a:pPr>
            <a:fld id="{0218168D-9FB6-4EAE-B4A8-33FA347A0757}" type="slidenum">
              <a:rPr lang="en-US"/>
              <a:pPr>
                <a:defRPr/>
              </a:pPr>
              <a:t>5</a:t>
            </a:fld>
            <a:endParaRPr lang="en-US"/>
          </a:p>
        </p:txBody>
      </p:sp>
      <p:graphicFrame>
        <p:nvGraphicFramePr>
          <p:cNvPr id="5" name="Table 4">
            <a:extLst>
              <a:ext uri="{FF2B5EF4-FFF2-40B4-BE49-F238E27FC236}">
                <a16:creationId xmlns:a16="http://schemas.microsoft.com/office/drawing/2014/main" id="{79915B45-C1FD-DEE1-A7DC-849419D59166}"/>
              </a:ext>
            </a:extLst>
          </p:cNvPr>
          <p:cNvGraphicFramePr>
            <a:graphicFrameLocks noGrp="1"/>
          </p:cNvGraphicFramePr>
          <p:nvPr>
            <p:extLst>
              <p:ext uri="{D42A27DB-BD31-4B8C-83A1-F6EECF244321}">
                <p14:modId xmlns:p14="http://schemas.microsoft.com/office/powerpoint/2010/main" val="374850938"/>
              </p:ext>
            </p:extLst>
          </p:nvPr>
        </p:nvGraphicFramePr>
        <p:xfrm>
          <a:off x="2236039" y="1314468"/>
          <a:ext cx="8818562" cy="3844927"/>
        </p:xfrm>
        <a:graphic>
          <a:graphicData uri="http://schemas.openxmlformats.org/drawingml/2006/table">
            <a:tbl>
              <a:tblPr bandRow="1"/>
              <a:tblGrid>
                <a:gridCol w="2491225">
                  <a:extLst>
                    <a:ext uri="{9D8B030D-6E8A-4147-A177-3AD203B41FA5}">
                      <a16:colId xmlns:a16="http://schemas.microsoft.com/office/drawing/2014/main" val="20000"/>
                    </a:ext>
                  </a:extLst>
                </a:gridCol>
                <a:gridCol w="6327337">
                  <a:extLst>
                    <a:ext uri="{9D8B030D-6E8A-4147-A177-3AD203B41FA5}">
                      <a16:colId xmlns:a16="http://schemas.microsoft.com/office/drawing/2014/main" val="20001"/>
                    </a:ext>
                  </a:extLst>
                </a:gridCol>
              </a:tblGrid>
              <a:tr h="280545">
                <a:tc>
                  <a:txBody>
                    <a:bodyPr/>
                    <a:lstStyle/>
                    <a:p>
                      <a:pPr>
                        <a:lnSpc>
                          <a:spcPct val="150000"/>
                        </a:lnSpc>
                        <a:spcAft>
                          <a:spcPts val="800"/>
                        </a:spcAft>
                      </a:pPr>
                      <a:r>
                        <a:rPr lang="en-GB" sz="1400" dirty="0">
                          <a:effectLst/>
                          <a:latin typeface="+mn-lt"/>
                          <a:ea typeface="Calibri" panose="020F0502020204030204" pitchFamily="34" charset="0"/>
                          <a:cs typeface="Arial" panose="020B0604020202020204" pitchFamily="34" charset="0"/>
                        </a:rPr>
                        <a:t>Intervention participants</a:t>
                      </a:r>
                      <a:endParaRPr lang="en-GB" sz="1400" dirty="0">
                        <a:effectLst/>
                        <a:latin typeface="+mn-lt"/>
                        <a:ea typeface="DengXian" panose="02010600030101010101" pitchFamily="2" charset="-122"/>
                        <a:cs typeface="Arial" panose="020B0604020202020204" pitchFamily="34"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GB" sz="1400" dirty="0">
                          <a:effectLst/>
                          <a:latin typeface="+mn-lt"/>
                          <a:ea typeface="Calibri" panose="020F0502020204030204" pitchFamily="34" charset="0"/>
                          <a:cs typeface="Arial" panose="020B0604020202020204" pitchFamily="34" charset="0"/>
                        </a:rPr>
                        <a:t>Individuals without severe mental health difficulties</a:t>
                      </a:r>
                      <a:endParaRPr lang="en-GB" sz="1400" dirty="0">
                        <a:effectLst/>
                        <a:latin typeface="+mn-lt"/>
                        <a:ea typeface="DengXian" panose="02010600030101010101" pitchFamily="2" charset="-122"/>
                        <a:cs typeface="Arial" panose="020B0604020202020204" pitchFamily="34"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20772">
                <a:tc>
                  <a:txBody>
                    <a:bodyPr/>
                    <a:lstStyle/>
                    <a:p>
                      <a:pPr>
                        <a:lnSpc>
                          <a:spcPct val="150000"/>
                        </a:lnSpc>
                        <a:spcAft>
                          <a:spcPts val="800"/>
                        </a:spcAft>
                      </a:pPr>
                      <a:r>
                        <a:rPr lang="en-GB" sz="1400" dirty="0">
                          <a:effectLst/>
                          <a:latin typeface="+mn-lt"/>
                          <a:ea typeface="Calibri" panose="020F0502020204030204" pitchFamily="34" charset="0"/>
                          <a:cs typeface="Arial" panose="020B0604020202020204" pitchFamily="34" charset="0"/>
                        </a:rPr>
                        <a:t>Type of intervention</a:t>
                      </a:r>
                      <a:endParaRPr lang="en-GB" sz="1400" dirty="0">
                        <a:effectLst/>
                        <a:latin typeface="+mn-lt"/>
                        <a:ea typeface="DengXian" panose="02010600030101010101" pitchFamily="2" charset="-122"/>
                        <a:cs typeface="Arial" panose="020B0604020202020204" pitchFamily="34"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GB" sz="1400" dirty="0">
                          <a:effectLst/>
                          <a:latin typeface="+mn-lt"/>
                          <a:ea typeface="Calibri" panose="020F0502020204030204" pitchFamily="34" charset="0"/>
                          <a:cs typeface="Arial" panose="020B0604020202020204" pitchFamily="34" charset="0"/>
                        </a:rPr>
                        <a:t>IPS or SE employment programmes – operating to IPS or SEQF fidelity (or, given SEQF existing only since 2017, following the SEQF model and values but not the formal SEQF fidelity scale per se)</a:t>
                      </a:r>
                      <a:endParaRPr lang="en-GB" sz="1400" dirty="0">
                        <a:effectLst/>
                        <a:latin typeface="+mn-lt"/>
                        <a:ea typeface="DengXian" panose="02010600030101010101" pitchFamily="2" charset="-122"/>
                        <a:cs typeface="Arial" panose="020B0604020202020204" pitchFamily="34"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0545">
                <a:tc>
                  <a:txBody>
                    <a:bodyPr/>
                    <a:lstStyle/>
                    <a:p>
                      <a:pPr>
                        <a:lnSpc>
                          <a:spcPct val="150000"/>
                        </a:lnSpc>
                        <a:spcAft>
                          <a:spcPts val="800"/>
                        </a:spcAft>
                      </a:pPr>
                      <a:r>
                        <a:rPr lang="en-GB" sz="1400" dirty="0">
                          <a:effectLst/>
                          <a:latin typeface="+mn-lt"/>
                          <a:ea typeface="Calibri" panose="020F0502020204030204" pitchFamily="34" charset="0"/>
                          <a:cs typeface="Arial" panose="020B0604020202020204" pitchFamily="34" charset="0"/>
                        </a:rPr>
                        <a:t>Study design</a:t>
                      </a:r>
                      <a:endParaRPr lang="en-GB" sz="1400" dirty="0">
                        <a:effectLst/>
                        <a:latin typeface="+mn-lt"/>
                        <a:ea typeface="DengXian" panose="02010600030101010101" pitchFamily="2" charset="-122"/>
                        <a:cs typeface="Arial" panose="020B0604020202020204" pitchFamily="34"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GB" sz="1400" dirty="0">
                          <a:effectLst/>
                          <a:latin typeface="+mn-lt"/>
                          <a:ea typeface="Calibri" panose="020F0502020204030204" pitchFamily="34" charset="0"/>
                          <a:cs typeface="Arial" panose="020B0604020202020204" pitchFamily="34" charset="0"/>
                        </a:rPr>
                        <a:t>Any for the search; counterfactual required for inclusion in this overview review</a:t>
                      </a:r>
                      <a:endParaRPr lang="en-GB" sz="1400" dirty="0">
                        <a:effectLst/>
                        <a:latin typeface="+mn-lt"/>
                        <a:ea typeface="DengXian" panose="02010600030101010101" pitchFamily="2" charset="-122"/>
                        <a:cs typeface="Arial" panose="020B0604020202020204" pitchFamily="34"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0545">
                <a:tc>
                  <a:txBody>
                    <a:bodyPr/>
                    <a:lstStyle/>
                    <a:p>
                      <a:pPr>
                        <a:lnSpc>
                          <a:spcPct val="150000"/>
                        </a:lnSpc>
                        <a:spcAft>
                          <a:spcPts val="800"/>
                        </a:spcAft>
                      </a:pPr>
                      <a:r>
                        <a:rPr lang="en-GB" sz="1400" dirty="0">
                          <a:effectLst/>
                          <a:latin typeface="+mn-lt"/>
                          <a:ea typeface="DengXian" panose="02010600030101010101" pitchFamily="2" charset="-122"/>
                          <a:cs typeface="Arial" panose="020B0604020202020204" pitchFamily="34" charset="0"/>
                        </a:rPr>
                        <a:t>Publication type</a:t>
                      </a: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GB" sz="1400" dirty="0">
                          <a:effectLst/>
                          <a:latin typeface="+mn-lt"/>
                          <a:ea typeface="DengXian" panose="02010600030101010101" pitchFamily="2" charset="-122"/>
                          <a:cs typeface="Arial" panose="020B0604020202020204" pitchFamily="34" charset="0"/>
                        </a:rPr>
                        <a:t>Peer-reviewed or grey literature</a:t>
                      </a: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20772">
                <a:tc>
                  <a:txBody>
                    <a:bodyPr/>
                    <a:lstStyle/>
                    <a:p>
                      <a:pPr>
                        <a:lnSpc>
                          <a:spcPct val="150000"/>
                        </a:lnSpc>
                        <a:spcAft>
                          <a:spcPts val="800"/>
                        </a:spcAft>
                      </a:pPr>
                      <a:r>
                        <a:rPr lang="en-GB" sz="1400">
                          <a:effectLst/>
                          <a:latin typeface="+mn-lt"/>
                          <a:ea typeface="Calibri" panose="020F0502020204030204" pitchFamily="34" charset="0"/>
                          <a:cs typeface="Arial" panose="020B0604020202020204" pitchFamily="34" charset="0"/>
                        </a:rPr>
                        <a:t>Outcomes</a:t>
                      </a:r>
                      <a:endParaRPr lang="en-GB" sz="1400">
                        <a:effectLst/>
                        <a:latin typeface="+mn-lt"/>
                        <a:ea typeface="DengXian" panose="02010600030101010101" pitchFamily="2" charset="-122"/>
                        <a:cs typeface="Arial" panose="020B0604020202020204" pitchFamily="34"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GB" sz="1400" dirty="0">
                          <a:effectLst/>
                          <a:latin typeface="+mn-lt"/>
                          <a:ea typeface="Calibri" panose="020F0502020204030204" pitchFamily="34" charset="0"/>
                          <a:cs typeface="Arial" panose="020B0604020202020204" pitchFamily="34" charset="0"/>
                        </a:rPr>
                        <a:t>Any effect including relating to employment, quality of life, health or wellbeing or any views or perceptions of programme success factors, barriers or programme implementation</a:t>
                      </a:r>
                      <a:endParaRPr lang="en-GB" sz="1400" dirty="0">
                        <a:effectLst/>
                        <a:latin typeface="+mn-lt"/>
                        <a:ea typeface="DengXian" panose="02010600030101010101" pitchFamily="2" charset="-122"/>
                        <a:cs typeface="Arial" panose="020B0604020202020204" pitchFamily="34"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0545">
                <a:tc>
                  <a:txBody>
                    <a:bodyPr/>
                    <a:lstStyle/>
                    <a:p>
                      <a:pPr>
                        <a:lnSpc>
                          <a:spcPct val="150000"/>
                        </a:lnSpc>
                        <a:spcAft>
                          <a:spcPts val="800"/>
                        </a:spcAft>
                      </a:pPr>
                      <a:r>
                        <a:rPr lang="en-GB" sz="1400">
                          <a:effectLst/>
                          <a:latin typeface="+mn-lt"/>
                          <a:ea typeface="Calibri" panose="020F0502020204030204" pitchFamily="34" charset="0"/>
                          <a:cs typeface="Arial" panose="020B0604020202020204" pitchFamily="34" charset="0"/>
                        </a:rPr>
                        <a:t>Date</a:t>
                      </a:r>
                      <a:endParaRPr lang="en-GB" sz="1400">
                        <a:effectLst/>
                        <a:latin typeface="+mn-lt"/>
                        <a:ea typeface="DengXian" panose="02010600030101010101" pitchFamily="2" charset="-122"/>
                        <a:cs typeface="Arial" panose="020B0604020202020204" pitchFamily="34"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GB" sz="1400" dirty="0">
                          <a:effectLst/>
                          <a:latin typeface="+mn-lt"/>
                          <a:ea typeface="Calibri" panose="020F0502020204030204" pitchFamily="34" charset="0"/>
                          <a:cs typeface="Arial" panose="020B0604020202020204" pitchFamily="34" charset="0"/>
                        </a:rPr>
                        <a:t>Published since 2000</a:t>
                      </a:r>
                      <a:endParaRPr lang="en-GB" sz="1400" dirty="0">
                        <a:effectLst/>
                        <a:latin typeface="+mn-lt"/>
                        <a:ea typeface="DengXian" panose="02010600030101010101" pitchFamily="2" charset="-122"/>
                        <a:cs typeface="Arial" panose="020B0604020202020204" pitchFamily="34"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00658">
                <a:tc>
                  <a:txBody>
                    <a:bodyPr/>
                    <a:lstStyle/>
                    <a:p>
                      <a:pPr>
                        <a:lnSpc>
                          <a:spcPct val="150000"/>
                        </a:lnSpc>
                        <a:spcAft>
                          <a:spcPts val="800"/>
                        </a:spcAft>
                      </a:pPr>
                      <a:r>
                        <a:rPr lang="en-GB" sz="1400">
                          <a:effectLst/>
                          <a:latin typeface="+mn-lt"/>
                          <a:ea typeface="Calibri" panose="020F0502020204030204" pitchFamily="34" charset="0"/>
                          <a:cs typeface="Arial" panose="020B0604020202020204" pitchFamily="34" charset="0"/>
                        </a:rPr>
                        <a:t>Countries</a:t>
                      </a:r>
                      <a:endParaRPr lang="en-GB" sz="1400">
                        <a:effectLst/>
                        <a:latin typeface="+mn-lt"/>
                        <a:ea typeface="DengXian" panose="02010600030101010101" pitchFamily="2" charset="-122"/>
                        <a:cs typeface="Arial" panose="020B0604020202020204" pitchFamily="34"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GB" sz="1400" dirty="0">
                          <a:effectLst/>
                          <a:latin typeface="+mn-lt"/>
                          <a:ea typeface="Calibri" panose="020F0502020204030204" pitchFamily="34" charset="0"/>
                          <a:cs typeface="Arial" panose="020B0604020202020204" pitchFamily="34" charset="0"/>
                        </a:rPr>
                        <a:t>Any high-income or upper-middle-income nation as defined by the World Bank Atlas method</a:t>
                      </a:r>
                      <a:endParaRPr lang="en-GB" sz="1400" dirty="0">
                        <a:effectLst/>
                        <a:latin typeface="+mn-lt"/>
                        <a:ea typeface="DengXian" panose="02010600030101010101" pitchFamily="2" charset="-122"/>
                        <a:cs typeface="Arial" panose="020B0604020202020204" pitchFamily="34"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0545">
                <a:tc>
                  <a:txBody>
                    <a:bodyPr/>
                    <a:lstStyle/>
                    <a:p>
                      <a:pPr>
                        <a:lnSpc>
                          <a:spcPct val="150000"/>
                        </a:lnSpc>
                        <a:spcAft>
                          <a:spcPts val="800"/>
                        </a:spcAft>
                      </a:pPr>
                      <a:r>
                        <a:rPr lang="en-GB" sz="1400">
                          <a:effectLst/>
                          <a:latin typeface="+mn-lt"/>
                          <a:ea typeface="Calibri" panose="020F0502020204030204" pitchFamily="34" charset="0"/>
                          <a:cs typeface="Arial" panose="020B0604020202020204" pitchFamily="34" charset="0"/>
                        </a:rPr>
                        <a:t>Language</a:t>
                      </a:r>
                      <a:endParaRPr lang="en-GB" sz="1400">
                        <a:effectLst/>
                        <a:latin typeface="+mn-lt"/>
                        <a:ea typeface="DengXian" panose="02010600030101010101" pitchFamily="2" charset="-122"/>
                        <a:cs typeface="Arial" panose="020B0604020202020204" pitchFamily="34"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GB" sz="1400" dirty="0">
                          <a:effectLst/>
                          <a:latin typeface="+mn-lt"/>
                          <a:ea typeface="Calibri" panose="020F0502020204030204" pitchFamily="34" charset="0"/>
                          <a:cs typeface="Arial" panose="020B0604020202020204" pitchFamily="34" charset="0"/>
                        </a:rPr>
                        <a:t>Published in English</a:t>
                      </a:r>
                      <a:endParaRPr lang="en-GB" sz="1400" dirty="0">
                        <a:effectLst/>
                        <a:latin typeface="+mn-lt"/>
                        <a:ea typeface="DengXian" panose="02010600030101010101" pitchFamily="2" charset="-122"/>
                        <a:cs typeface="Arial" panose="020B0604020202020204" pitchFamily="34"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A3DB67-CE71-6481-A5F3-E0FB8937E326}"/>
              </a:ext>
            </a:extLst>
          </p:cNvPr>
          <p:cNvSpPr>
            <a:spLocks noGrp="1"/>
          </p:cNvSpPr>
          <p:nvPr>
            <p:ph type="sldNum" sz="quarter" idx="12"/>
          </p:nvPr>
        </p:nvSpPr>
        <p:spPr/>
        <p:txBody>
          <a:bodyPr/>
          <a:lstStyle/>
          <a:p>
            <a:pPr>
              <a:defRPr/>
            </a:pPr>
            <a:fld id="{D9D6CFC4-5B53-49CF-9882-E4071782D2E1}" type="slidenum">
              <a:rPr lang="en-US"/>
              <a:pPr>
                <a:defRPr/>
              </a:pPr>
              <a:t>6</a:t>
            </a:fld>
            <a:endParaRPr lang="en-US"/>
          </a:p>
        </p:txBody>
      </p:sp>
      <p:sp>
        <p:nvSpPr>
          <p:cNvPr id="33" name="Title 5">
            <a:extLst>
              <a:ext uri="{FF2B5EF4-FFF2-40B4-BE49-F238E27FC236}">
                <a16:creationId xmlns:a16="http://schemas.microsoft.com/office/drawing/2014/main" id="{D625ACFF-71DD-5A10-8B03-BAA624F36465}"/>
              </a:ext>
            </a:extLst>
          </p:cNvPr>
          <p:cNvSpPr>
            <a:spLocks noGrp="1"/>
          </p:cNvSpPr>
          <p:nvPr>
            <p:ph type="title"/>
          </p:nvPr>
        </p:nvSpPr>
        <p:spPr>
          <a:xfrm>
            <a:off x="1535558" y="0"/>
            <a:ext cx="9753600" cy="744538"/>
          </a:xfrm>
        </p:spPr>
        <p:txBody>
          <a:bodyPr/>
          <a:lstStyle/>
          <a:p>
            <a:pPr eaLnBrk="1" hangingPunct="1">
              <a:defRPr/>
            </a:pPr>
            <a:r>
              <a:rPr lang="en-GB" sz="3200" dirty="0"/>
              <a:t>PRISMA flow diagram</a:t>
            </a:r>
          </a:p>
        </p:txBody>
      </p:sp>
      <p:pic>
        <p:nvPicPr>
          <p:cNvPr id="3" name="Picture 2">
            <a:extLst>
              <a:ext uri="{FF2B5EF4-FFF2-40B4-BE49-F238E27FC236}">
                <a16:creationId xmlns:a16="http://schemas.microsoft.com/office/drawing/2014/main" id="{A651113D-59A0-8618-3802-EDA59ED1BB62}"/>
              </a:ext>
            </a:extLst>
          </p:cNvPr>
          <p:cNvPicPr>
            <a:picLocks noChangeAspect="1"/>
          </p:cNvPicPr>
          <p:nvPr/>
        </p:nvPicPr>
        <p:blipFill rotWithShape="1">
          <a:blip r:embed="rId2"/>
          <a:srcRect l="29718" t="28614" r="36145" b="3102"/>
          <a:stretch/>
        </p:blipFill>
        <p:spPr>
          <a:xfrm>
            <a:off x="3061699" y="567198"/>
            <a:ext cx="5373384" cy="634497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3668ED-BCC3-F688-E8AA-D4C2668F6A2D}"/>
              </a:ext>
            </a:extLst>
          </p:cNvPr>
          <p:cNvSpPr>
            <a:spLocks noGrp="1"/>
          </p:cNvSpPr>
          <p:nvPr>
            <p:ph type="sldNum" sz="quarter" idx="12"/>
          </p:nvPr>
        </p:nvSpPr>
        <p:spPr/>
        <p:txBody>
          <a:bodyPr/>
          <a:lstStyle/>
          <a:p>
            <a:pPr>
              <a:defRPr/>
            </a:pPr>
            <a:fld id="{932B392C-2ADF-452B-A952-73FEE4E1F1D0}" type="slidenum">
              <a:rPr lang="en-US"/>
              <a:pPr>
                <a:defRPr/>
              </a:pPr>
              <a:t>7</a:t>
            </a:fld>
            <a:endParaRPr lang="en-US"/>
          </a:p>
        </p:txBody>
      </p:sp>
      <p:sp>
        <p:nvSpPr>
          <p:cNvPr id="5" name="Title 5">
            <a:extLst>
              <a:ext uri="{FF2B5EF4-FFF2-40B4-BE49-F238E27FC236}">
                <a16:creationId xmlns:a16="http://schemas.microsoft.com/office/drawing/2014/main" id="{38D5A4FA-5ED7-1B4B-8D71-D18B4123C1E5}"/>
              </a:ext>
            </a:extLst>
          </p:cNvPr>
          <p:cNvSpPr>
            <a:spLocks noGrp="1"/>
          </p:cNvSpPr>
          <p:nvPr>
            <p:ph type="title"/>
          </p:nvPr>
        </p:nvSpPr>
        <p:spPr>
          <a:xfrm>
            <a:off x="1318515" y="-79378"/>
            <a:ext cx="10578957" cy="584201"/>
          </a:xfrm>
        </p:spPr>
        <p:txBody>
          <a:bodyPr/>
          <a:lstStyle/>
          <a:p>
            <a:pPr eaLnBrk="1" hangingPunct="1">
              <a:defRPr/>
            </a:pPr>
            <a:r>
              <a:rPr lang="en-GB" sz="2400" dirty="0"/>
              <a:t>5 existing eligible reviews &amp; 18 eligible IPS studies by population group</a:t>
            </a:r>
          </a:p>
        </p:txBody>
      </p:sp>
      <p:graphicFrame>
        <p:nvGraphicFramePr>
          <p:cNvPr id="2" name="Table 1">
            <a:extLst>
              <a:ext uri="{FF2B5EF4-FFF2-40B4-BE49-F238E27FC236}">
                <a16:creationId xmlns:a16="http://schemas.microsoft.com/office/drawing/2014/main" id="{BFD4B827-7727-FBE4-4399-A9EC0E1A077F}"/>
              </a:ext>
            </a:extLst>
          </p:cNvPr>
          <p:cNvGraphicFramePr>
            <a:graphicFrameLocks noGrp="1"/>
          </p:cNvGraphicFramePr>
          <p:nvPr>
            <p:extLst>
              <p:ext uri="{D42A27DB-BD31-4B8C-83A1-F6EECF244321}">
                <p14:modId xmlns:p14="http://schemas.microsoft.com/office/powerpoint/2010/main" val="1370175741"/>
              </p:ext>
            </p:extLst>
          </p:nvPr>
        </p:nvGraphicFramePr>
        <p:xfrm>
          <a:off x="1664415" y="562481"/>
          <a:ext cx="10109770" cy="6082796"/>
        </p:xfrm>
        <a:graphic>
          <a:graphicData uri="http://schemas.openxmlformats.org/drawingml/2006/table">
            <a:tbl>
              <a:tblPr firstRow="1" firstCol="1" bandRow="1">
                <a:tableStyleId>{5C22544A-7EE6-4342-B048-85BDC9FD1C3A}</a:tableStyleId>
              </a:tblPr>
              <a:tblGrid>
                <a:gridCol w="1765166">
                  <a:extLst>
                    <a:ext uri="{9D8B030D-6E8A-4147-A177-3AD203B41FA5}">
                      <a16:colId xmlns:a16="http://schemas.microsoft.com/office/drawing/2014/main" val="1787283777"/>
                    </a:ext>
                  </a:extLst>
                </a:gridCol>
                <a:gridCol w="1348643">
                  <a:extLst>
                    <a:ext uri="{9D8B030D-6E8A-4147-A177-3AD203B41FA5}">
                      <a16:colId xmlns:a16="http://schemas.microsoft.com/office/drawing/2014/main" val="1440085276"/>
                    </a:ext>
                  </a:extLst>
                </a:gridCol>
                <a:gridCol w="1512422">
                  <a:extLst>
                    <a:ext uri="{9D8B030D-6E8A-4147-A177-3AD203B41FA5}">
                      <a16:colId xmlns:a16="http://schemas.microsoft.com/office/drawing/2014/main" val="3746129235"/>
                    </a:ext>
                  </a:extLst>
                </a:gridCol>
                <a:gridCol w="1348643">
                  <a:extLst>
                    <a:ext uri="{9D8B030D-6E8A-4147-A177-3AD203B41FA5}">
                      <a16:colId xmlns:a16="http://schemas.microsoft.com/office/drawing/2014/main" val="3204885728"/>
                    </a:ext>
                  </a:extLst>
                </a:gridCol>
                <a:gridCol w="1249567">
                  <a:extLst>
                    <a:ext uri="{9D8B030D-6E8A-4147-A177-3AD203B41FA5}">
                      <a16:colId xmlns:a16="http://schemas.microsoft.com/office/drawing/2014/main" val="780444305"/>
                    </a:ext>
                  </a:extLst>
                </a:gridCol>
                <a:gridCol w="1512422">
                  <a:extLst>
                    <a:ext uri="{9D8B030D-6E8A-4147-A177-3AD203B41FA5}">
                      <a16:colId xmlns:a16="http://schemas.microsoft.com/office/drawing/2014/main" val="2397123277"/>
                    </a:ext>
                  </a:extLst>
                </a:gridCol>
                <a:gridCol w="1372907">
                  <a:extLst>
                    <a:ext uri="{9D8B030D-6E8A-4147-A177-3AD203B41FA5}">
                      <a16:colId xmlns:a16="http://schemas.microsoft.com/office/drawing/2014/main" val="1503295028"/>
                    </a:ext>
                  </a:extLst>
                </a:gridCol>
              </a:tblGrid>
              <a:tr h="323926">
                <a:tc>
                  <a:txBody>
                    <a:bodyPr/>
                    <a:lstStyle/>
                    <a:p>
                      <a:pPr>
                        <a:lnSpc>
                          <a:spcPct val="107000"/>
                        </a:lnSpc>
                        <a:spcAft>
                          <a:spcPts val="800"/>
                        </a:spcAft>
                      </a:pPr>
                      <a:r>
                        <a:rPr lang="en-GB" sz="1000" kern="100" dirty="0">
                          <a:effectLst/>
                        </a:rPr>
                        <a:t> </a:t>
                      </a:r>
                      <a:endParaRPr lang="en-GB" sz="1000" kern="100" dirty="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a:effectLst/>
                        </a:rPr>
                        <a:t>Bond et al (2019)</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a:effectLst/>
                        </a:rPr>
                        <a:t>Fadyl et al (2020)</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a:effectLst/>
                        </a:rPr>
                        <a:t>Probyn et al (2021)</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a:effectLst/>
                        </a:rPr>
                        <a:t>Harrison et al (2020)</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a:effectLst/>
                        </a:rPr>
                        <a:t>Jetha et al (2019)</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a:effectLst/>
                        </a:rPr>
                        <a:t>Additional recent studies</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extLst>
                  <a:ext uri="{0D108BD9-81ED-4DB2-BD59-A6C34878D82A}">
                    <a16:rowId xmlns:a16="http://schemas.microsoft.com/office/drawing/2014/main" val="3259961982"/>
                  </a:ext>
                </a:extLst>
              </a:tr>
              <a:tr h="656263">
                <a:tc>
                  <a:txBody>
                    <a:bodyPr/>
                    <a:lstStyle/>
                    <a:p>
                      <a:pPr>
                        <a:lnSpc>
                          <a:spcPct val="107000"/>
                        </a:lnSpc>
                        <a:spcAft>
                          <a:spcPts val="800"/>
                        </a:spcAft>
                      </a:pPr>
                      <a:r>
                        <a:rPr lang="en-GB" sz="1000" kern="100">
                          <a:effectLst/>
                        </a:rPr>
                        <a:t>Review Focus / Population Group</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dirty="0">
                          <a:effectLst/>
                        </a:rPr>
                        <a:t>RCTs of IPS beyond SMI</a:t>
                      </a:r>
                      <a:endParaRPr lang="en-GB" sz="1000" kern="100" dirty="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a:effectLst/>
                        </a:rPr>
                        <a:t>RCTs of vocational interventions for mild to moderate mental health</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a:effectLst/>
                        </a:rPr>
                        <a:t>RCTs of SE beyond SMI</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a:effectLst/>
                        </a:rPr>
                        <a:t>Studies of IPS for substance misuse</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a:effectLst/>
                        </a:rPr>
                        <a:t>Studies of vocational interventions for young adults with chronic health conditions</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a:effectLst/>
                        </a:rPr>
                        <a:t> </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extLst>
                  <a:ext uri="{0D108BD9-81ED-4DB2-BD59-A6C34878D82A}">
                    <a16:rowId xmlns:a16="http://schemas.microsoft.com/office/drawing/2014/main" val="2187764100"/>
                  </a:ext>
                </a:extLst>
              </a:tr>
              <a:tr h="610888">
                <a:tc>
                  <a:txBody>
                    <a:bodyPr/>
                    <a:lstStyle/>
                    <a:p>
                      <a:pPr>
                        <a:lnSpc>
                          <a:spcPct val="107000"/>
                        </a:lnSpc>
                        <a:spcAft>
                          <a:spcPts val="800"/>
                        </a:spcAft>
                      </a:pPr>
                      <a:r>
                        <a:rPr lang="en-GB" sz="1000" kern="100">
                          <a:effectLst/>
                        </a:rPr>
                        <a:t>Common mental Health (CMH)</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nl-NL" sz="1000" kern="100">
                          <a:effectLst/>
                        </a:rPr>
                        <a:t>Reme et al (2015)</a:t>
                      </a:r>
                      <a:endParaRPr lang="en-GB" sz="1000" kern="100">
                        <a:effectLst/>
                      </a:endParaRPr>
                    </a:p>
                    <a:p>
                      <a:pPr>
                        <a:lnSpc>
                          <a:spcPct val="107000"/>
                        </a:lnSpc>
                        <a:spcAft>
                          <a:spcPts val="800"/>
                        </a:spcAft>
                      </a:pPr>
                      <a:r>
                        <a:rPr lang="nl-NL" sz="1000" kern="100">
                          <a:effectLst/>
                        </a:rPr>
                        <a:t>Hellstrom et al (2017)</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dirty="0">
                          <a:effectLst/>
                        </a:rPr>
                        <a:t>Reme at al (2015)</a:t>
                      </a:r>
                    </a:p>
                    <a:p>
                      <a:pPr>
                        <a:lnSpc>
                          <a:spcPct val="107000"/>
                        </a:lnSpc>
                        <a:spcAft>
                          <a:spcPts val="800"/>
                        </a:spcAft>
                      </a:pPr>
                      <a:r>
                        <a:rPr lang="en-GB" sz="1000" kern="100" dirty="0" err="1">
                          <a:effectLst/>
                        </a:rPr>
                        <a:t>Hellstrom</a:t>
                      </a:r>
                      <a:r>
                        <a:rPr lang="en-GB" sz="1000" kern="100" dirty="0">
                          <a:effectLst/>
                        </a:rPr>
                        <a:t> et al (2017)</a:t>
                      </a:r>
                      <a:endParaRPr lang="en-GB" sz="1000" kern="100" dirty="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a:effectLst/>
                        </a:rPr>
                        <a:t> </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a:effectLst/>
                        </a:rPr>
                        <a:t> </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a:effectLst/>
                        </a:rPr>
                        <a:t> </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a:effectLst/>
                        </a:rPr>
                        <a:t>Davis et al (2022)</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extLst>
                  <a:ext uri="{0D108BD9-81ED-4DB2-BD59-A6C34878D82A}">
                    <a16:rowId xmlns:a16="http://schemas.microsoft.com/office/drawing/2014/main" val="962554025"/>
                  </a:ext>
                </a:extLst>
              </a:tr>
              <a:tr h="323926">
                <a:tc>
                  <a:txBody>
                    <a:bodyPr/>
                    <a:lstStyle/>
                    <a:p>
                      <a:pPr>
                        <a:lnSpc>
                          <a:spcPct val="107000"/>
                        </a:lnSpc>
                        <a:spcAft>
                          <a:spcPts val="800"/>
                        </a:spcAft>
                      </a:pPr>
                      <a:r>
                        <a:rPr lang="en-GB" sz="1000" kern="100">
                          <a:effectLst/>
                        </a:rPr>
                        <a:t>CMH &amp;/or musculoskeletal (MSK)</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a:effectLst/>
                        </a:rPr>
                        <a:t> </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dirty="0">
                          <a:effectLst/>
                        </a:rPr>
                        <a:t> </a:t>
                      </a:r>
                      <a:endParaRPr lang="en-GB" sz="1000" kern="100" dirty="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a:effectLst/>
                        </a:rPr>
                        <a:t> </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a:effectLst/>
                        </a:rPr>
                        <a:t> </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a:effectLst/>
                        </a:rPr>
                        <a:t> </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a:effectLst/>
                        </a:rPr>
                        <a:t>Newton et al (2023)</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extLst>
                  <a:ext uri="{0D108BD9-81ED-4DB2-BD59-A6C34878D82A}">
                    <a16:rowId xmlns:a16="http://schemas.microsoft.com/office/drawing/2014/main" val="1004951278"/>
                  </a:ext>
                </a:extLst>
              </a:tr>
              <a:tr h="323926">
                <a:tc>
                  <a:txBody>
                    <a:bodyPr/>
                    <a:lstStyle/>
                    <a:p>
                      <a:pPr>
                        <a:lnSpc>
                          <a:spcPct val="107000"/>
                        </a:lnSpc>
                        <a:spcAft>
                          <a:spcPts val="800"/>
                        </a:spcAft>
                      </a:pPr>
                      <a:r>
                        <a:rPr lang="en-GB" sz="1000" kern="100">
                          <a:effectLst/>
                        </a:rPr>
                        <a:t>CMH or somatic disorder</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a:effectLst/>
                        </a:rPr>
                        <a:t> </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dirty="0">
                          <a:effectLst/>
                        </a:rPr>
                        <a:t> </a:t>
                      </a:r>
                      <a:endParaRPr lang="en-GB" sz="1000" kern="100" dirty="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a:effectLst/>
                        </a:rPr>
                        <a:t> </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a:effectLst/>
                        </a:rPr>
                        <a:t> </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a:effectLst/>
                        </a:rPr>
                        <a:t> </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a:effectLst/>
                        </a:rPr>
                        <a:t>Brinchmann et al (2024)</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extLst>
                  <a:ext uri="{0D108BD9-81ED-4DB2-BD59-A6C34878D82A}">
                    <a16:rowId xmlns:a16="http://schemas.microsoft.com/office/drawing/2014/main" val="1907699803"/>
                  </a:ext>
                </a:extLst>
              </a:tr>
              <a:tr h="451796">
                <a:tc>
                  <a:txBody>
                    <a:bodyPr/>
                    <a:lstStyle/>
                    <a:p>
                      <a:pPr>
                        <a:lnSpc>
                          <a:spcPct val="107000"/>
                        </a:lnSpc>
                        <a:spcAft>
                          <a:spcPts val="800"/>
                        </a:spcAft>
                      </a:pPr>
                      <a:r>
                        <a:rPr lang="en-GB" sz="1000" kern="100">
                          <a:effectLst/>
                        </a:rPr>
                        <a:t>Moderate to severe mental health</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a:effectLst/>
                        </a:rPr>
                        <a:t>Reme et al (2019)</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fr-FR" sz="1000" kern="100">
                          <a:effectLst/>
                        </a:rPr>
                        <a:t>Reme et al (2019)</a:t>
                      </a:r>
                      <a:endParaRPr lang="en-GB" sz="1000" kern="100">
                        <a:effectLst/>
                      </a:endParaRPr>
                    </a:p>
                    <a:p>
                      <a:pPr>
                        <a:lnSpc>
                          <a:spcPct val="107000"/>
                        </a:lnSpc>
                        <a:spcAft>
                          <a:spcPts val="800"/>
                        </a:spcAft>
                      </a:pPr>
                      <a:r>
                        <a:rPr lang="fr-FR" sz="1000" kern="100">
                          <a:effectLst/>
                        </a:rPr>
                        <a:t>Poremski et al (2015)</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dirty="0">
                          <a:effectLst/>
                        </a:rPr>
                        <a:t>Poremski et al (2015)</a:t>
                      </a:r>
                      <a:endParaRPr lang="en-GB" sz="1000" kern="100" dirty="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a:effectLst/>
                        </a:rPr>
                        <a:t> </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a:effectLst/>
                        </a:rPr>
                        <a:t>Ferguson et al (2012)</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a:effectLst/>
                        </a:rPr>
                        <a:t> </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extLst>
                  <a:ext uri="{0D108BD9-81ED-4DB2-BD59-A6C34878D82A}">
                    <a16:rowId xmlns:a16="http://schemas.microsoft.com/office/drawing/2014/main" val="3512024149"/>
                  </a:ext>
                </a:extLst>
              </a:tr>
              <a:tr h="610888">
                <a:tc>
                  <a:txBody>
                    <a:bodyPr/>
                    <a:lstStyle/>
                    <a:p>
                      <a:pPr>
                        <a:lnSpc>
                          <a:spcPct val="107000"/>
                        </a:lnSpc>
                        <a:spcAft>
                          <a:spcPts val="800"/>
                        </a:spcAft>
                      </a:pPr>
                      <a:r>
                        <a:rPr lang="en-GB" sz="1000" kern="100">
                          <a:effectLst/>
                        </a:rPr>
                        <a:t>Affective disorder</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a:effectLst/>
                        </a:rPr>
                        <a:t>Bejerholm et al (2017)</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a:effectLst/>
                        </a:rPr>
                        <a:t>Bejerholm et al (2017)</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dirty="0" err="1">
                          <a:effectLst/>
                        </a:rPr>
                        <a:t>Bejerholm</a:t>
                      </a:r>
                      <a:r>
                        <a:rPr lang="en-GB" sz="1000" kern="100" dirty="0">
                          <a:effectLst/>
                        </a:rPr>
                        <a:t> et al (2017)</a:t>
                      </a:r>
                    </a:p>
                    <a:p>
                      <a:pPr>
                        <a:lnSpc>
                          <a:spcPct val="107000"/>
                        </a:lnSpc>
                        <a:spcAft>
                          <a:spcPts val="800"/>
                        </a:spcAft>
                      </a:pPr>
                      <a:r>
                        <a:rPr lang="en-GB" sz="1000" kern="100" dirty="0">
                          <a:effectLst/>
                        </a:rPr>
                        <a:t> </a:t>
                      </a:r>
                      <a:endParaRPr lang="en-GB" sz="1000" kern="100" dirty="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dirty="0">
                          <a:effectLst/>
                        </a:rPr>
                        <a:t> </a:t>
                      </a:r>
                      <a:endParaRPr lang="en-GB" sz="1000" kern="100" dirty="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a:effectLst/>
                        </a:rPr>
                        <a:t> </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a:effectLst/>
                        </a:rPr>
                        <a:t> </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extLst>
                  <a:ext uri="{0D108BD9-81ED-4DB2-BD59-A6C34878D82A}">
                    <a16:rowId xmlns:a16="http://schemas.microsoft.com/office/drawing/2014/main" val="3783662512"/>
                  </a:ext>
                </a:extLst>
              </a:tr>
              <a:tr h="451796">
                <a:tc>
                  <a:txBody>
                    <a:bodyPr/>
                    <a:lstStyle/>
                    <a:p>
                      <a:pPr>
                        <a:lnSpc>
                          <a:spcPct val="107000"/>
                        </a:lnSpc>
                        <a:spcAft>
                          <a:spcPts val="800"/>
                        </a:spcAft>
                      </a:pPr>
                      <a:r>
                        <a:rPr lang="en-GB" sz="1000" kern="100">
                          <a:effectLst/>
                        </a:rPr>
                        <a:t>PTSD veterans</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fr-FR" sz="1000" kern="100">
                          <a:effectLst/>
                        </a:rPr>
                        <a:t>Davis et al (2012)</a:t>
                      </a:r>
                      <a:endParaRPr lang="en-GB" sz="1000" kern="100">
                        <a:effectLst/>
                      </a:endParaRPr>
                    </a:p>
                    <a:p>
                      <a:pPr>
                        <a:lnSpc>
                          <a:spcPct val="107000"/>
                        </a:lnSpc>
                        <a:spcAft>
                          <a:spcPts val="800"/>
                        </a:spcAft>
                      </a:pPr>
                      <a:r>
                        <a:rPr lang="fr-FR" sz="1000" kern="100">
                          <a:effectLst/>
                        </a:rPr>
                        <a:t>Davis et al (2018)</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fr-FR" sz="1000" kern="100">
                          <a:effectLst/>
                        </a:rPr>
                        <a:t>Davis et al (2012)</a:t>
                      </a:r>
                      <a:endParaRPr lang="en-GB" sz="1000" kern="100">
                        <a:effectLst/>
                      </a:endParaRPr>
                    </a:p>
                    <a:p>
                      <a:pPr>
                        <a:lnSpc>
                          <a:spcPct val="107000"/>
                        </a:lnSpc>
                        <a:spcAft>
                          <a:spcPts val="800"/>
                        </a:spcAft>
                      </a:pPr>
                      <a:r>
                        <a:rPr lang="fr-FR" sz="1000" kern="100">
                          <a:effectLst/>
                        </a:rPr>
                        <a:t>Davis et al (2018)</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a:effectLst/>
                        </a:rPr>
                        <a:t>Davis et al (2012)</a:t>
                      </a:r>
                    </a:p>
                    <a:p>
                      <a:pPr>
                        <a:lnSpc>
                          <a:spcPct val="107000"/>
                        </a:lnSpc>
                        <a:spcAft>
                          <a:spcPts val="800"/>
                        </a:spcAft>
                      </a:pPr>
                      <a:r>
                        <a:rPr lang="en-GB" sz="1000" kern="100">
                          <a:effectLst/>
                        </a:rPr>
                        <a:t> </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dirty="0">
                          <a:effectLst/>
                        </a:rPr>
                        <a:t> </a:t>
                      </a:r>
                      <a:endParaRPr lang="en-GB" sz="1000" kern="100" dirty="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dirty="0">
                          <a:effectLst/>
                        </a:rPr>
                        <a:t> </a:t>
                      </a:r>
                      <a:endParaRPr lang="en-GB" sz="1000" kern="100" dirty="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a:effectLst/>
                        </a:rPr>
                        <a:t> </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extLst>
                  <a:ext uri="{0D108BD9-81ED-4DB2-BD59-A6C34878D82A}">
                    <a16:rowId xmlns:a16="http://schemas.microsoft.com/office/drawing/2014/main" val="3002015790"/>
                  </a:ext>
                </a:extLst>
              </a:tr>
              <a:tr h="1070647">
                <a:tc>
                  <a:txBody>
                    <a:bodyPr/>
                    <a:lstStyle/>
                    <a:p>
                      <a:pPr>
                        <a:lnSpc>
                          <a:spcPct val="107000"/>
                        </a:lnSpc>
                        <a:spcAft>
                          <a:spcPts val="800"/>
                        </a:spcAft>
                      </a:pPr>
                      <a:r>
                        <a:rPr lang="en-GB" sz="1000" kern="100">
                          <a:effectLst/>
                        </a:rPr>
                        <a:t>Substance misuse</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fr-FR" sz="1000" kern="100">
                          <a:effectLst/>
                        </a:rPr>
                        <a:t>Lones et al (2017)</a:t>
                      </a:r>
                      <a:endParaRPr lang="en-GB" sz="1000" kern="100">
                        <a:effectLst/>
                      </a:endParaRPr>
                    </a:p>
                    <a:p>
                      <a:pPr>
                        <a:lnSpc>
                          <a:spcPct val="107000"/>
                        </a:lnSpc>
                        <a:spcAft>
                          <a:spcPts val="800"/>
                        </a:spcAft>
                      </a:pPr>
                      <a:r>
                        <a:rPr lang="fr-FR" sz="1000" kern="100">
                          <a:effectLst/>
                        </a:rPr>
                        <a:t>LePage et al (2016)</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fr-FR" sz="1000" kern="100">
                          <a:effectLst/>
                        </a:rPr>
                        <a:t> </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fr-FR" sz="1000" kern="100">
                          <a:effectLst/>
                        </a:rPr>
                        <a:t>Lones et al (2017)</a:t>
                      </a:r>
                      <a:br>
                        <a:rPr lang="fr-FR" sz="1000" kern="100">
                          <a:effectLst/>
                        </a:rPr>
                      </a:br>
                      <a:r>
                        <a:rPr lang="fr-FR" sz="1000" kern="100">
                          <a:effectLst/>
                        </a:rPr>
                        <a:t>LePage et al (2016)</a:t>
                      </a:r>
                      <a:endParaRPr lang="en-GB" sz="1000" kern="100">
                        <a:effectLst/>
                      </a:endParaRPr>
                    </a:p>
                    <a:p>
                      <a:pPr>
                        <a:lnSpc>
                          <a:spcPct val="107000"/>
                        </a:lnSpc>
                        <a:spcAft>
                          <a:spcPts val="800"/>
                        </a:spcAft>
                      </a:pPr>
                      <a:r>
                        <a:rPr lang="fr-FR" sz="1000" kern="100">
                          <a:effectLst/>
                        </a:rPr>
                        <a:t> </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fr-FR" sz="1000" kern="100">
                          <a:effectLst/>
                        </a:rPr>
                        <a:t>Lones et al (2017)</a:t>
                      </a:r>
                      <a:endParaRPr lang="en-GB" sz="1000" kern="100">
                        <a:effectLst/>
                      </a:endParaRPr>
                    </a:p>
                    <a:p>
                      <a:pPr>
                        <a:lnSpc>
                          <a:spcPct val="107000"/>
                        </a:lnSpc>
                        <a:spcAft>
                          <a:spcPts val="800"/>
                        </a:spcAft>
                      </a:pPr>
                      <a:r>
                        <a:rPr lang="fr-FR" sz="1000" kern="100">
                          <a:effectLst/>
                        </a:rPr>
                        <a:t>LePage et al (2016)</a:t>
                      </a:r>
                      <a:endParaRPr lang="en-GB" sz="1000" kern="100">
                        <a:effectLst/>
                      </a:endParaRPr>
                    </a:p>
                    <a:p>
                      <a:pPr>
                        <a:lnSpc>
                          <a:spcPct val="107000"/>
                        </a:lnSpc>
                        <a:spcAft>
                          <a:spcPts val="800"/>
                        </a:spcAft>
                      </a:pPr>
                      <a:r>
                        <a:rPr lang="en-GB" sz="1000" kern="100">
                          <a:effectLst/>
                        </a:rPr>
                        <a:t>Rosenheck and Mares (2007)</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dirty="0">
                          <a:effectLst/>
                        </a:rPr>
                        <a:t> </a:t>
                      </a:r>
                      <a:endParaRPr lang="en-GB" sz="1000" kern="100" dirty="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a:effectLst/>
                        </a:rPr>
                        <a:t>Marsden et al (2024)</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extLst>
                  <a:ext uri="{0D108BD9-81ED-4DB2-BD59-A6C34878D82A}">
                    <a16:rowId xmlns:a16="http://schemas.microsoft.com/office/drawing/2014/main" val="1978669728"/>
                  </a:ext>
                </a:extLst>
              </a:tr>
              <a:tr h="610888">
                <a:tc>
                  <a:txBody>
                    <a:bodyPr/>
                    <a:lstStyle/>
                    <a:p>
                      <a:pPr>
                        <a:lnSpc>
                          <a:spcPct val="107000"/>
                        </a:lnSpc>
                        <a:spcAft>
                          <a:spcPts val="800"/>
                        </a:spcAft>
                      </a:pPr>
                      <a:r>
                        <a:rPr lang="en-GB" sz="1000" kern="100">
                          <a:effectLst/>
                        </a:rPr>
                        <a:t>Spinal cord injury</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a:effectLst/>
                        </a:rPr>
                        <a:t>Ottomanelli et al (2012)</a:t>
                      </a:r>
                    </a:p>
                    <a:p>
                      <a:pPr>
                        <a:lnSpc>
                          <a:spcPct val="107000"/>
                        </a:lnSpc>
                        <a:spcAft>
                          <a:spcPts val="800"/>
                        </a:spcAft>
                      </a:pPr>
                      <a:r>
                        <a:rPr lang="en-GB" sz="1000" kern="100">
                          <a:effectLst/>
                        </a:rPr>
                        <a:t> </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a:effectLst/>
                        </a:rPr>
                        <a:t> </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a:effectLst/>
                        </a:rPr>
                        <a:t>Ottomanelli et al (2012)</a:t>
                      </a:r>
                      <a:br>
                        <a:rPr lang="en-GB" sz="1000" kern="100">
                          <a:effectLst/>
                        </a:rPr>
                      </a:b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a:effectLst/>
                        </a:rPr>
                        <a:t> </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dirty="0">
                          <a:effectLst/>
                        </a:rPr>
                        <a:t> </a:t>
                      </a:r>
                      <a:endParaRPr lang="en-GB" sz="1000" kern="100" dirty="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dirty="0">
                          <a:effectLst/>
                        </a:rPr>
                        <a:t> </a:t>
                      </a:r>
                      <a:endParaRPr lang="en-GB" sz="1000" kern="100" dirty="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extLst>
                  <a:ext uri="{0D108BD9-81ED-4DB2-BD59-A6C34878D82A}">
                    <a16:rowId xmlns:a16="http://schemas.microsoft.com/office/drawing/2014/main" val="3377038581"/>
                  </a:ext>
                </a:extLst>
              </a:tr>
              <a:tr h="323926">
                <a:tc>
                  <a:txBody>
                    <a:bodyPr/>
                    <a:lstStyle/>
                    <a:p>
                      <a:pPr>
                        <a:lnSpc>
                          <a:spcPct val="107000"/>
                        </a:lnSpc>
                        <a:spcAft>
                          <a:spcPts val="800"/>
                        </a:spcAft>
                      </a:pPr>
                      <a:r>
                        <a:rPr lang="en-GB" sz="1000" kern="100">
                          <a:effectLst/>
                        </a:rPr>
                        <a:t>NEET young adults </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a:effectLst/>
                        </a:rPr>
                        <a:t> </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a:effectLst/>
                        </a:rPr>
                        <a:t> </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a:effectLst/>
                        </a:rPr>
                        <a:t>Sveinsdottir et al (2020)</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a:effectLst/>
                        </a:rPr>
                        <a:t> </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a:effectLst/>
                        </a:rPr>
                        <a:t> </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dirty="0">
                          <a:effectLst/>
                        </a:rPr>
                        <a:t> </a:t>
                      </a:r>
                      <a:endParaRPr lang="en-GB" sz="1000" kern="100" dirty="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extLst>
                  <a:ext uri="{0D108BD9-81ED-4DB2-BD59-A6C34878D82A}">
                    <a16:rowId xmlns:a16="http://schemas.microsoft.com/office/drawing/2014/main" val="2488855158"/>
                  </a:ext>
                </a:extLst>
              </a:tr>
              <a:tr h="323926">
                <a:tc>
                  <a:txBody>
                    <a:bodyPr/>
                    <a:lstStyle/>
                    <a:p>
                      <a:pPr>
                        <a:lnSpc>
                          <a:spcPct val="107000"/>
                        </a:lnSpc>
                        <a:spcAft>
                          <a:spcPts val="800"/>
                        </a:spcAft>
                      </a:pPr>
                      <a:r>
                        <a:rPr lang="en-GB" sz="1000" kern="100">
                          <a:effectLst/>
                        </a:rPr>
                        <a:t>Chronic pain</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a:effectLst/>
                        </a:rPr>
                        <a:t> </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a:effectLst/>
                        </a:rPr>
                        <a:t> </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a:effectLst/>
                        </a:rPr>
                        <a:t> </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a:effectLst/>
                        </a:rPr>
                        <a:t> </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a:effectLst/>
                        </a:rPr>
                        <a:t> </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tc>
                  <a:txBody>
                    <a:bodyPr/>
                    <a:lstStyle/>
                    <a:p>
                      <a:pPr>
                        <a:lnSpc>
                          <a:spcPct val="107000"/>
                        </a:lnSpc>
                        <a:spcAft>
                          <a:spcPts val="800"/>
                        </a:spcAft>
                      </a:pPr>
                      <a:r>
                        <a:rPr lang="en-GB" sz="1000" kern="100" dirty="0" err="1">
                          <a:effectLst/>
                        </a:rPr>
                        <a:t>Sveinsdottir</a:t>
                      </a:r>
                      <a:r>
                        <a:rPr lang="en-GB" sz="1000" kern="100" dirty="0">
                          <a:effectLst/>
                        </a:rPr>
                        <a:t> et al (2022)</a:t>
                      </a:r>
                      <a:endParaRPr lang="en-GB" sz="1000" kern="100" dirty="0">
                        <a:effectLst/>
                        <a:latin typeface="Calibri" panose="020F0502020204030204" pitchFamily="34" charset="0"/>
                        <a:ea typeface="Calibri" panose="020F0502020204030204" pitchFamily="34" charset="0"/>
                        <a:cs typeface="Arial" panose="020B0604020202020204" pitchFamily="34" charset="0"/>
                      </a:endParaRPr>
                    </a:p>
                  </a:txBody>
                  <a:tcPr marL="49574" marR="49574" marT="0" marB="0"/>
                </a:tc>
                <a:extLst>
                  <a:ext uri="{0D108BD9-81ED-4DB2-BD59-A6C34878D82A}">
                    <a16:rowId xmlns:a16="http://schemas.microsoft.com/office/drawing/2014/main" val="3885205430"/>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EA2CAA-817F-1C87-A137-5B74FDE3D278}"/>
              </a:ext>
            </a:extLst>
          </p:cNvPr>
          <p:cNvSpPr>
            <a:spLocks noGrp="1"/>
          </p:cNvSpPr>
          <p:nvPr>
            <p:ph type="sldNum" sz="quarter" idx="12"/>
          </p:nvPr>
        </p:nvSpPr>
        <p:spPr/>
        <p:txBody>
          <a:bodyPr/>
          <a:lstStyle/>
          <a:p>
            <a:pPr>
              <a:defRPr/>
            </a:pPr>
            <a:fld id="{F7F83D09-116D-4BA9-97E4-2CD538903AF4}" type="slidenum">
              <a:rPr lang="en-US"/>
              <a:pPr>
                <a:defRPr/>
              </a:pPr>
              <a:t>8</a:t>
            </a:fld>
            <a:endParaRPr lang="en-US"/>
          </a:p>
        </p:txBody>
      </p:sp>
      <p:graphicFrame>
        <p:nvGraphicFramePr>
          <p:cNvPr id="5" name="Table 4">
            <a:extLst>
              <a:ext uri="{FF2B5EF4-FFF2-40B4-BE49-F238E27FC236}">
                <a16:creationId xmlns:a16="http://schemas.microsoft.com/office/drawing/2014/main" id="{3A321C8F-4AF1-CA58-6090-A9DB444BB3BA}"/>
              </a:ext>
            </a:extLst>
          </p:cNvPr>
          <p:cNvGraphicFramePr>
            <a:graphicFrameLocks noGrp="1"/>
          </p:cNvGraphicFramePr>
          <p:nvPr/>
        </p:nvGraphicFramePr>
        <p:xfrm>
          <a:off x="0" y="0"/>
          <a:ext cx="12191999" cy="6857999"/>
        </p:xfrm>
        <a:graphic>
          <a:graphicData uri="http://schemas.openxmlformats.org/drawingml/2006/table">
            <a:tbl>
              <a:tblPr firstRow="1" firstCol="1" bandRow="1">
                <a:tableStyleId>{5C22544A-7EE6-4342-B048-85BDC9FD1C3A}</a:tableStyleId>
              </a:tblPr>
              <a:tblGrid>
                <a:gridCol w="1094842">
                  <a:extLst>
                    <a:ext uri="{9D8B030D-6E8A-4147-A177-3AD203B41FA5}">
                      <a16:colId xmlns:a16="http://schemas.microsoft.com/office/drawing/2014/main" val="20000"/>
                    </a:ext>
                  </a:extLst>
                </a:gridCol>
                <a:gridCol w="1319173">
                  <a:extLst>
                    <a:ext uri="{9D8B030D-6E8A-4147-A177-3AD203B41FA5}">
                      <a16:colId xmlns:a16="http://schemas.microsoft.com/office/drawing/2014/main" val="20001"/>
                    </a:ext>
                  </a:extLst>
                </a:gridCol>
                <a:gridCol w="2748078">
                  <a:extLst>
                    <a:ext uri="{9D8B030D-6E8A-4147-A177-3AD203B41FA5}">
                      <a16:colId xmlns:a16="http://schemas.microsoft.com/office/drawing/2014/main" val="20002"/>
                    </a:ext>
                  </a:extLst>
                </a:gridCol>
                <a:gridCol w="770534">
                  <a:extLst>
                    <a:ext uri="{9D8B030D-6E8A-4147-A177-3AD203B41FA5}">
                      <a16:colId xmlns:a16="http://schemas.microsoft.com/office/drawing/2014/main" val="20003"/>
                    </a:ext>
                  </a:extLst>
                </a:gridCol>
                <a:gridCol w="658369">
                  <a:extLst>
                    <a:ext uri="{9D8B030D-6E8A-4147-A177-3AD203B41FA5}">
                      <a16:colId xmlns:a16="http://schemas.microsoft.com/office/drawing/2014/main" val="20004"/>
                    </a:ext>
                  </a:extLst>
                </a:gridCol>
                <a:gridCol w="658369">
                  <a:extLst>
                    <a:ext uri="{9D8B030D-6E8A-4147-A177-3AD203B41FA5}">
                      <a16:colId xmlns:a16="http://schemas.microsoft.com/office/drawing/2014/main" val="20005"/>
                    </a:ext>
                  </a:extLst>
                </a:gridCol>
                <a:gridCol w="1097278">
                  <a:extLst>
                    <a:ext uri="{9D8B030D-6E8A-4147-A177-3AD203B41FA5}">
                      <a16:colId xmlns:a16="http://schemas.microsoft.com/office/drawing/2014/main" val="20006"/>
                    </a:ext>
                  </a:extLst>
                </a:gridCol>
                <a:gridCol w="648615">
                  <a:extLst>
                    <a:ext uri="{9D8B030D-6E8A-4147-A177-3AD203B41FA5}">
                      <a16:colId xmlns:a16="http://schemas.microsoft.com/office/drawing/2014/main" val="20007"/>
                    </a:ext>
                  </a:extLst>
                </a:gridCol>
                <a:gridCol w="1109473">
                  <a:extLst>
                    <a:ext uri="{9D8B030D-6E8A-4147-A177-3AD203B41FA5}">
                      <a16:colId xmlns:a16="http://schemas.microsoft.com/office/drawing/2014/main" val="20008"/>
                    </a:ext>
                  </a:extLst>
                </a:gridCol>
                <a:gridCol w="1097278">
                  <a:extLst>
                    <a:ext uri="{9D8B030D-6E8A-4147-A177-3AD203B41FA5}">
                      <a16:colId xmlns:a16="http://schemas.microsoft.com/office/drawing/2014/main" val="20009"/>
                    </a:ext>
                  </a:extLst>
                </a:gridCol>
                <a:gridCol w="989990">
                  <a:extLst>
                    <a:ext uri="{9D8B030D-6E8A-4147-A177-3AD203B41FA5}">
                      <a16:colId xmlns:a16="http://schemas.microsoft.com/office/drawing/2014/main" val="20010"/>
                    </a:ext>
                  </a:extLst>
                </a:gridCol>
              </a:tblGrid>
              <a:tr h="308561">
                <a:tc>
                  <a:txBody>
                    <a:bodyPr/>
                    <a:lstStyle/>
                    <a:p>
                      <a:pPr>
                        <a:lnSpc>
                          <a:spcPct val="100000"/>
                        </a:lnSpc>
                        <a:spcAft>
                          <a:spcPts val="0"/>
                        </a:spcAft>
                      </a:pPr>
                      <a:r>
                        <a:rPr lang="en-GB" sz="1000" kern="100" dirty="0">
                          <a:effectLst/>
                        </a:rPr>
                        <a:t>Study</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Broad Condition/ Population group</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Condition/ Population details</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Country</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Sample Size (t)</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Sample size (c)</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Intervention</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Fidelity Scale</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Fidelity Level</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Control Group</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Method</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extLst>
                  <a:ext uri="{0D108BD9-81ED-4DB2-BD59-A6C34878D82A}">
                    <a16:rowId xmlns:a16="http://schemas.microsoft.com/office/drawing/2014/main" val="10000"/>
                  </a:ext>
                </a:extLst>
              </a:tr>
              <a:tr h="308561">
                <a:tc>
                  <a:txBody>
                    <a:bodyPr/>
                    <a:lstStyle/>
                    <a:p>
                      <a:pPr>
                        <a:lnSpc>
                          <a:spcPct val="100000"/>
                        </a:lnSpc>
                        <a:spcAft>
                          <a:spcPts val="0"/>
                        </a:spcAft>
                      </a:pPr>
                      <a:r>
                        <a:rPr lang="en-GB" sz="1000" kern="100" dirty="0">
                          <a:effectLst/>
                        </a:rPr>
                        <a:t>Reme et al (2015)</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Common mental health</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Sick leave, at risk of sick leave, long-term disability benefits</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Norway</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630</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563</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dirty="0">
                          <a:solidFill>
                            <a:srgbClr val="1778C7"/>
                          </a:solidFill>
                          <a:effectLst/>
                        </a:rPr>
                        <a:t>IPS + work-focused CBT</a:t>
                      </a:r>
                      <a:endParaRPr lang="en-GB" sz="1000" kern="100" dirty="0">
                        <a:solidFill>
                          <a:srgbClr val="1778C7"/>
                        </a:solidFill>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IPS</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dirty="0">
                          <a:solidFill>
                            <a:schemeClr val="accent1"/>
                          </a:solidFill>
                          <a:effectLst/>
                        </a:rPr>
                        <a:t>Not reported</a:t>
                      </a:r>
                      <a:endParaRPr lang="en-GB" sz="10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List of job resources</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RCT</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extLst>
                  <a:ext uri="{0D108BD9-81ED-4DB2-BD59-A6C34878D82A}">
                    <a16:rowId xmlns:a16="http://schemas.microsoft.com/office/drawing/2014/main" val="10001"/>
                  </a:ext>
                </a:extLst>
              </a:tr>
              <a:tr h="939613">
                <a:tc>
                  <a:txBody>
                    <a:bodyPr/>
                    <a:lstStyle/>
                    <a:p>
                      <a:pPr>
                        <a:lnSpc>
                          <a:spcPct val="100000"/>
                        </a:lnSpc>
                        <a:spcAft>
                          <a:spcPts val="0"/>
                        </a:spcAft>
                      </a:pPr>
                      <a:r>
                        <a:rPr lang="en-GB" sz="1000" kern="100">
                          <a:effectLst/>
                        </a:rPr>
                        <a:t>Hellstrom et al (2017)</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dirty="0">
                          <a:effectLst/>
                        </a:rPr>
                        <a:t>Common mental health</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dirty="0">
                          <a:effectLst/>
                        </a:rPr>
                        <a:t>Mood and anxiety disorders</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Denmark</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162</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164</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dirty="0">
                          <a:solidFill>
                            <a:schemeClr val="accent1"/>
                          </a:solidFill>
                          <a:effectLst/>
                        </a:rPr>
                        <a:t>Modified IPS (no integration, benefits counselling &amp; minimal job development)</a:t>
                      </a:r>
                      <a:endParaRPr lang="en-GB" sz="10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IPS</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dirty="0">
                          <a:solidFill>
                            <a:schemeClr val="accent1"/>
                          </a:solidFill>
                          <a:effectLst/>
                        </a:rPr>
                        <a:t>Not reported but likely low</a:t>
                      </a:r>
                      <a:endParaRPr lang="en-GB" sz="10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Non-integrated BAU services</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RCT</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extLst>
                  <a:ext uri="{0D108BD9-81ED-4DB2-BD59-A6C34878D82A}">
                    <a16:rowId xmlns:a16="http://schemas.microsoft.com/office/drawing/2014/main" val="10002"/>
                  </a:ext>
                </a:extLst>
              </a:tr>
              <a:tr h="466326">
                <a:tc>
                  <a:txBody>
                    <a:bodyPr/>
                    <a:lstStyle/>
                    <a:p>
                      <a:pPr>
                        <a:lnSpc>
                          <a:spcPct val="100000"/>
                        </a:lnSpc>
                        <a:spcAft>
                          <a:spcPts val="0"/>
                        </a:spcAft>
                      </a:pPr>
                      <a:r>
                        <a:rPr lang="en-GB" sz="1000" kern="100">
                          <a:effectLst/>
                        </a:rPr>
                        <a:t>Davis et al (2022)</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Common mental health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dirty="0">
                          <a:effectLst/>
                        </a:rPr>
                        <a:t>Veterans with non-psychotic mental health and primary care link </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US</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58</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61</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dirty="0">
                          <a:effectLst/>
                        </a:rPr>
                        <a:t>IPS</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IPS</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Fair improved to good</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Standard vocational rehabilitation</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RCT</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extLst>
                  <a:ext uri="{0D108BD9-81ED-4DB2-BD59-A6C34878D82A}">
                    <a16:rowId xmlns:a16="http://schemas.microsoft.com/office/drawing/2014/main" val="10003"/>
                  </a:ext>
                </a:extLst>
              </a:tr>
              <a:tr h="466326">
                <a:tc>
                  <a:txBody>
                    <a:bodyPr/>
                    <a:lstStyle/>
                    <a:p>
                      <a:pPr>
                        <a:lnSpc>
                          <a:spcPct val="100000"/>
                        </a:lnSpc>
                        <a:spcAft>
                          <a:spcPts val="0"/>
                        </a:spcAft>
                      </a:pPr>
                      <a:r>
                        <a:rPr lang="en-GB" sz="1000" kern="100">
                          <a:effectLst/>
                        </a:rPr>
                        <a:t>Newton et al (2023)</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Common mental health &amp;/or physical health</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dirty="0">
                          <a:effectLst/>
                        </a:rPr>
                        <a:t>Common mental health and/or physical health in primary care</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UK</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4,896</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4,889</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IPS</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IPS</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Fair to good</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Standard vocational rehabilitation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RCT</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extLst>
                  <a:ext uri="{0D108BD9-81ED-4DB2-BD59-A6C34878D82A}">
                    <a16:rowId xmlns:a16="http://schemas.microsoft.com/office/drawing/2014/main" val="10004"/>
                  </a:ext>
                </a:extLst>
              </a:tr>
              <a:tr h="308561">
                <a:tc>
                  <a:txBody>
                    <a:bodyPr/>
                    <a:lstStyle/>
                    <a:p>
                      <a:pPr>
                        <a:lnSpc>
                          <a:spcPct val="100000"/>
                        </a:lnSpc>
                        <a:spcAft>
                          <a:spcPts val="0"/>
                        </a:spcAft>
                      </a:pPr>
                      <a:r>
                        <a:rPr lang="en-GB" sz="1000" kern="100">
                          <a:effectLst/>
                        </a:rPr>
                        <a:t>Davis et al (2012)</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Mild to moderate mental health</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dirty="0">
                          <a:effectLst/>
                        </a:rPr>
                        <a:t>Veterans with PTSD</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US</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42</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43</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IPS</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IPS</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Fair</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Compensated work therapy</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RCT</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extLst>
                  <a:ext uri="{0D108BD9-81ED-4DB2-BD59-A6C34878D82A}">
                    <a16:rowId xmlns:a16="http://schemas.microsoft.com/office/drawing/2014/main" val="10005"/>
                  </a:ext>
                </a:extLst>
              </a:tr>
              <a:tr h="308561">
                <a:tc>
                  <a:txBody>
                    <a:bodyPr/>
                    <a:lstStyle/>
                    <a:p>
                      <a:pPr>
                        <a:lnSpc>
                          <a:spcPct val="100000"/>
                        </a:lnSpc>
                        <a:spcAft>
                          <a:spcPts val="0"/>
                        </a:spcAft>
                      </a:pPr>
                      <a:r>
                        <a:rPr lang="en-GB" sz="1000" kern="100">
                          <a:effectLst/>
                        </a:rPr>
                        <a:t>Davis et al (2018)</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Mild to moderate mental health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dirty="0">
                          <a:effectLst/>
                        </a:rPr>
                        <a:t>Veterans with PTSD</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US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271</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270</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IPS</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IPS</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Fair improving to good</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Compensated work therapy</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RCT</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extLst>
                  <a:ext uri="{0D108BD9-81ED-4DB2-BD59-A6C34878D82A}">
                    <a16:rowId xmlns:a16="http://schemas.microsoft.com/office/drawing/2014/main" val="10006"/>
                  </a:ext>
                </a:extLst>
              </a:tr>
              <a:tr h="466326">
                <a:tc>
                  <a:txBody>
                    <a:bodyPr/>
                    <a:lstStyle/>
                    <a:p>
                      <a:pPr>
                        <a:lnSpc>
                          <a:spcPct val="100000"/>
                        </a:lnSpc>
                        <a:spcAft>
                          <a:spcPts val="0"/>
                        </a:spcAft>
                      </a:pPr>
                      <a:r>
                        <a:rPr lang="en-GB" sz="1000" kern="100">
                          <a:effectLst/>
                        </a:rPr>
                        <a:t>Reme et al (2019)</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Moderate to severe mental health</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dirty="0">
                          <a:effectLst/>
                        </a:rPr>
                        <a:t>Depression, psychosis, panic disorders, drug/alcohol, bipolar disorder, anxiety</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US</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229</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181</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dirty="0">
                          <a:effectLst/>
                        </a:rPr>
                        <a:t>IPS</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IPS</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Below fair improved to fair to excellent</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Non-integrated BAU services</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Multi-site RCT (unbalanced groups)</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extLst>
                  <a:ext uri="{0D108BD9-81ED-4DB2-BD59-A6C34878D82A}">
                    <a16:rowId xmlns:a16="http://schemas.microsoft.com/office/drawing/2014/main" val="10007"/>
                  </a:ext>
                </a:extLst>
              </a:tr>
              <a:tr h="781852">
                <a:tc>
                  <a:txBody>
                    <a:bodyPr/>
                    <a:lstStyle/>
                    <a:p>
                      <a:pPr>
                        <a:lnSpc>
                          <a:spcPct val="100000"/>
                        </a:lnSpc>
                        <a:spcAft>
                          <a:spcPts val="0"/>
                        </a:spcAft>
                      </a:pPr>
                      <a:r>
                        <a:rPr lang="en-GB" sz="1000" kern="100">
                          <a:effectLst/>
                        </a:rPr>
                        <a:t>Poremski et al (2017)</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Moderate to severe mental health + housing issues</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Homeless or precariously housed 18-24yr olds with major depression, mania or hypomania, PTSD, panic disorder, mood disorder with psychotic features, psychotic disorder</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dirty="0">
                          <a:effectLst/>
                        </a:rPr>
                        <a:t>US</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dirty="0">
                          <a:effectLst/>
                        </a:rPr>
                        <a:t>44</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41</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dirty="0">
                          <a:solidFill>
                            <a:srgbClr val="1778C7"/>
                          </a:solidFill>
                          <a:effectLst/>
                        </a:rPr>
                        <a:t>IPS + Housing First</a:t>
                      </a:r>
                      <a:endParaRPr lang="en-GB" sz="1000" kern="100" dirty="0">
                        <a:solidFill>
                          <a:srgbClr val="1778C7"/>
                        </a:solidFill>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IPS</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dirty="0">
                          <a:effectLst/>
                        </a:rPr>
                        <a:t>Fair improving to good</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Non-integrated BAU services</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Stratified RCT</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extLst>
                  <a:ext uri="{0D108BD9-81ED-4DB2-BD59-A6C34878D82A}">
                    <a16:rowId xmlns:a16="http://schemas.microsoft.com/office/drawing/2014/main" val="10008"/>
                  </a:ext>
                </a:extLst>
              </a:tr>
              <a:tr h="624087">
                <a:tc>
                  <a:txBody>
                    <a:bodyPr/>
                    <a:lstStyle/>
                    <a:p>
                      <a:pPr>
                        <a:lnSpc>
                          <a:spcPct val="100000"/>
                        </a:lnSpc>
                        <a:spcAft>
                          <a:spcPts val="0"/>
                        </a:spcAft>
                      </a:pPr>
                      <a:r>
                        <a:rPr lang="en-GB" sz="1000" kern="100">
                          <a:effectLst/>
                        </a:rPr>
                        <a:t>Ferguson et al (2012)</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Moderate to severe mental health + housing issues</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Homeless 18-24yr olds with major depression, generalized anxiety, mania or hypomania, antisocial personality disorder, PTSD, substance misuse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US</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dirty="0">
                          <a:effectLst/>
                        </a:rPr>
                        <a:t>20</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dirty="0">
                          <a:effectLst/>
                        </a:rPr>
                        <a:t>16</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IPS</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IPS</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dirty="0">
                          <a:solidFill>
                            <a:schemeClr val="accent1"/>
                          </a:solidFill>
                          <a:effectLst/>
                        </a:rPr>
                        <a:t>Not reported</a:t>
                      </a:r>
                      <a:endParaRPr lang="en-GB" sz="10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Non-integrated BAU services</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dirty="0">
                          <a:solidFill>
                            <a:schemeClr val="accent1"/>
                          </a:solidFill>
                          <a:effectLst/>
                        </a:rPr>
                        <a:t>Non-RCT &amp; unmatched similar service &amp; participants</a:t>
                      </a:r>
                      <a:endParaRPr lang="en-GB" sz="10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extLst>
                  <a:ext uri="{0D108BD9-81ED-4DB2-BD59-A6C34878D82A}">
                    <a16:rowId xmlns:a16="http://schemas.microsoft.com/office/drawing/2014/main" val="10009"/>
                  </a:ext>
                </a:extLst>
              </a:tr>
              <a:tr h="1255138">
                <a:tc>
                  <a:txBody>
                    <a:bodyPr/>
                    <a:lstStyle/>
                    <a:p>
                      <a:pPr>
                        <a:lnSpc>
                          <a:spcPct val="100000"/>
                        </a:lnSpc>
                        <a:spcAft>
                          <a:spcPts val="0"/>
                        </a:spcAft>
                      </a:pPr>
                      <a:r>
                        <a:rPr lang="en-GB" sz="1000" kern="100">
                          <a:effectLst/>
                        </a:rPr>
                        <a:t>Bejerholm et al (2017)</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Moderate to severe mental health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Affective disorders (depressive episode, recurrent depression, bipolar disorder, mania or hypomania)</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Sweden</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33</a:t>
                      </a:r>
                    </a:p>
                    <a:p>
                      <a:pPr>
                        <a:lnSpc>
                          <a:spcPct val="100000"/>
                        </a:lnSpc>
                        <a:spcAft>
                          <a:spcPts val="0"/>
                        </a:spcAft>
                      </a:pPr>
                      <a:r>
                        <a:rPr lang="en-GB" sz="1000" kern="100">
                          <a:effectLst/>
                        </a:rPr>
                        <a:t>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dirty="0">
                          <a:effectLst/>
                        </a:rPr>
                        <a:t>25</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dirty="0">
                          <a:solidFill>
                            <a:srgbClr val="1778C7"/>
                          </a:solidFill>
                          <a:effectLst/>
                        </a:rPr>
                        <a:t>IPS + motivational interviewing + cognitive strategies + structured time-use patterning</a:t>
                      </a:r>
                      <a:endParaRPr lang="en-GB" sz="1000" kern="100" dirty="0">
                        <a:solidFill>
                          <a:srgbClr val="1778C7"/>
                        </a:solidFill>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dirty="0">
                          <a:effectLst/>
                        </a:rPr>
                        <a:t>IPS</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dirty="0">
                          <a:effectLst/>
                        </a:rPr>
                        <a:t>Good</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Non-integrated BAU services</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RCT</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extLst>
                  <a:ext uri="{0D108BD9-81ED-4DB2-BD59-A6C34878D82A}">
                    <a16:rowId xmlns:a16="http://schemas.microsoft.com/office/drawing/2014/main" val="10010"/>
                  </a:ext>
                </a:extLst>
              </a:tr>
              <a:tr h="624087">
                <a:tc>
                  <a:txBody>
                    <a:bodyPr/>
                    <a:lstStyle/>
                    <a:p>
                      <a:pPr>
                        <a:lnSpc>
                          <a:spcPct val="100000"/>
                        </a:lnSpc>
                        <a:spcAft>
                          <a:spcPts val="0"/>
                        </a:spcAft>
                      </a:pPr>
                      <a:r>
                        <a:rPr lang="en-GB" sz="1000" kern="100">
                          <a:effectLst/>
                        </a:rPr>
                        <a:t>Brinchmann et al (2024)</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Common mental health or somatic disorder</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Adults 18-40 years old with significantly reduced capacity to work due to medical condition(s), receiving the work assessment allowance benefit and mental health support</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Norway</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561</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3150</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IPS</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rPr>
                        <a:t>IPS</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dirty="0">
                          <a:effectLst/>
                        </a:rPr>
                        <a:t>Fair to good</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dirty="0">
                          <a:effectLst/>
                        </a:rPr>
                        <a:t>Non-integrated BAU</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dirty="0">
                          <a:effectLst/>
                        </a:rPr>
                        <a:t>Difference-in-difference estimation </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433" marR="33433" marT="0" marB="0"/>
                </a:tc>
                <a:extLst>
                  <a:ext uri="{0D108BD9-81ED-4DB2-BD59-A6C34878D82A}">
                    <a16:rowId xmlns:a16="http://schemas.microsoft.com/office/drawing/2014/main" val="1001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52D003F-8547-DE80-CD7C-69F5E53D1C65}"/>
              </a:ext>
            </a:extLst>
          </p:cNvPr>
          <p:cNvSpPr>
            <a:spLocks noGrp="1"/>
          </p:cNvSpPr>
          <p:nvPr>
            <p:ph type="sldNum" sz="quarter" idx="12"/>
          </p:nvPr>
        </p:nvSpPr>
        <p:spPr/>
        <p:txBody>
          <a:bodyPr/>
          <a:lstStyle/>
          <a:p>
            <a:pPr>
              <a:defRPr/>
            </a:pPr>
            <a:fld id="{47212808-3985-4C74-AB47-C8E26AADC2A1}" type="slidenum">
              <a:rPr lang="en-US"/>
              <a:pPr>
                <a:defRPr/>
              </a:pPr>
              <a:t>9</a:t>
            </a:fld>
            <a:endParaRPr lang="en-US"/>
          </a:p>
        </p:txBody>
      </p:sp>
      <p:graphicFrame>
        <p:nvGraphicFramePr>
          <p:cNvPr id="5" name="Table 4">
            <a:extLst>
              <a:ext uri="{FF2B5EF4-FFF2-40B4-BE49-F238E27FC236}">
                <a16:creationId xmlns:a16="http://schemas.microsoft.com/office/drawing/2014/main" id="{150389D7-919B-80A4-4C61-02A34A3EAA98}"/>
              </a:ext>
            </a:extLst>
          </p:cNvPr>
          <p:cNvGraphicFramePr>
            <a:graphicFrameLocks noGrp="1"/>
          </p:cNvGraphicFramePr>
          <p:nvPr>
            <p:extLst>
              <p:ext uri="{D42A27DB-BD31-4B8C-83A1-F6EECF244321}">
                <p14:modId xmlns:p14="http://schemas.microsoft.com/office/powerpoint/2010/main" val="3264643822"/>
              </p:ext>
            </p:extLst>
          </p:nvPr>
        </p:nvGraphicFramePr>
        <p:xfrm>
          <a:off x="1" y="1070448"/>
          <a:ext cx="12191999" cy="4717103"/>
        </p:xfrm>
        <a:graphic>
          <a:graphicData uri="http://schemas.openxmlformats.org/drawingml/2006/table">
            <a:tbl>
              <a:tblPr firstRow="1" firstCol="1" bandRow="1">
                <a:tableStyleId>{5C22544A-7EE6-4342-B048-85BDC9FD1C3A}</a:tableStyleId>
              </a:tblPr>
              <a:tblGrid>
                <a:gridCol w="1094842">
                  <a:extLst>
                    <a:ext uri="{9D8B030D-6E8A-4147-A177-3AD203B41FA5}">
                      <a16:colId xmlns:a16="http://schemas.microsoft.com/office/drawing/2014/main" val="20000"/>
                    </a:ext>
                  </a:extLst>
                </a:gridCol>
                <a:gridCol w="1319173">
                  <a:extLst>
                    <a:ext uri="{9D8B030D-6E8A-4147-A177-3AD203B41FA5}">
                      <a16:colId xmlns:a16="http://schemas.microsoft.com/office/drawing/2014/main" val="20001"/>
                    </a:ext>
                  </a:extLst>
                </a:gridCol>
                <a:gridCol w="2748078">
                  <a:extLst>
                    <a:ext uri="{9D8B030D-6E8A-4147-A177-3AD203B41FA5}">
                      <a16:colId xmlns:a16="http://schemas.microsoft.com/office/drawing/2014/main" val="20002"/>
                    </a:ext>
                  </a:extLst>
                </a:gridCol>
                <a:gridCol w="770534">
                  <a:extLst>
                    <a:ext uri="{9D8B030D-6E8A-4147-A177-3AD203B41FA5}">
                      <a16:colId xmlns:a16="http://schemas.microsoft.com/office/drawing/2014/main" val="20003"/>
                    </a:ext>
                  </a:extLst>
                </a:gridCol>
                <a:gridCol w="658369">
                  <a:extLst>
                    <a:ext uri="{9D8B030D-6E8A-4147-A177-3AD203B41FA5}">
                      <a16:colId xmlns:a16="http://schemas.microsoft.com/office/drawing/2014/main" val="20004"/>
                    </a:ext>
                  </a:extLst>
                </a:gridCol>
                <a:gridCol w="658369">
                  <a:extLst>
                    <a:ext uri="{9D8B030D-6E8A-4147-A177-3AD203B41FA5}">
                      <a16:colId xmlns:a16="http://schemas.microsoft.com/office/drawing/2014/main" val="20005"/>
                    </a:ext>
                  </a:extLst>
                </a:gridCol>
                <a:gridCol w="1097278">
                  <a:extLst>
                    <a:ext uri="{9D8B030D-6E8A-4147-A177-3AD203B41FA5}">
                      <a16:colId xmlns:a16="http://schemas.microsoft.com/office/drawing/2014/main" val="20006"/>
                    </a:ext>
                  </a:extLst>
                </a:gridCol>
                <a:gridCol w="648615">
                  <a:extLst>
                    <a:ext uri="{9D8B030D-6E8A-4147-A177-3AD203B41FA5}">
                      <a16:colId xmlns:a16="http://schemas.microsoft.com/office/drawing/2014/main" val="20007"/>
                    </a:ext>
                  </a:extLst>
                </a:gridCol>
                <a:gridCol w="1109473">
                  <a:extLst>
                    <a:ext uri="{9D8B030D-6E8A-4147-A177-3AD203B41FA5}">
                      <a16:colId xmlns:a16="http://schemas.microsoft.com/office/drawing/2014/main" val="20008"/>
                    </a:ext>
                  </a:extLst>
                </a:gridCol>
                <a:gridCol w="1097278">
                  <a:extLst>
                    <a:ext uri="{9D8B030D-6E8A-4147-A177-3AD203B41FA5}">
                      <a16:colId xmlns:a16="http://schemas.microsoft.com/office/drawing/2014/main" val="20009"/>
                    </a:ext>
                  </a:extLst>
                </a:gridCol>
                <a:gridCol w="989990">
                  <a:extLst>
                    <a:ext uri="{9D8B030D-6E8A-4147-A177-3AD203B41FA5}">
                      <a16:colId xmlns:a16="http://schemas.microsoft.com/office/drawing/2014/main" val="20010"/>
                    </a:ext>
                  </a:extLst>
                </a:gridCol>
              </a:tblGrid>
              <a:tr h="449089">
                <a:tc>
                  <a:txBody>
                    <a:bodyPr/>
                    <a:lstStyle/>
                    <a:p>
                      <a:pPr>
                        <a:lnSpc>
                          <a:spcPct val="100000"/>
                        </a:lnSpc>
                        <a:spcAft>
                          <a:spcPts val="0"/>
                        </a:spcAft>
                      </a:pPr>
                      <a:r>
                        <a:rPr lang="en-GB" sz="1000" kern="100" dirty="0">
                          <a:effectLst/>
                          <a:latin typeface="+mn-lt"/>
                        </a:rPr>
                        <a:t>Study</a:t>
                      </a:r>
                      <a:endParaRPr lang="en-GB" sz="1000" kern="100" dirty="0">
                        <a:effectLst/>
                        <a:latin typeface="+mn-lt"/>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latin typeface="+mn-lt"/>
                        </a:rPr>
                        <a:t>Broad Condition/ Population group</a:t>
                      </a:r>
                      <a:endParaRPr lang="en-GB" sz="1000" kern="100">
                        <a:effectLst/>
                        <a:latin typeface="+mn-lt"/>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latin typeface="+mn-lt"/>
                        </a:rPr>
                        <a:t>Condition/ Population details</a:t>
                      </a:r>
                      <a:endParaRPr lang="en-GB" sz="1000" kern="100">
                        <a:effectLst/>
                        <a:latin typeface="+mn-lt"/>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latin typeface="+mn-lt"/>
                        </a:rPr>
                        <a:t>Country</a:t>
                      </a:r>
                      <a:endParaRPr lang="en-GB" sz="1000" kern="100">
                        <a:effectLst/>
                        <a:latin typeface="+mn-lt"/>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latin typeface="+mn-lt"/>
                        </a:rPr>
                        <a:t>Sample Size (t)</a:t>
                      </a:r>
                      <a:endParaRPr lang="en-GB" sz="1000" kern="100">
                        <a:effectLst/>
                        <a:latin typeface="+mn-lt"/>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latin typeface="+mn-lt"/>
                        </a:rPr>
                        <a:t>Sample size (c)</a:t>
                      </a:r>
                      <a:endParaRPr lang="en-GB" sz="1000" kern="100">
                        <a:effectLst/>
                        <a:latin typeface="+mn-lt"/>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latin typeface="+mn-lt"/>
                        </a:rPr>
                        <a:t>Intervention</a:t>
                      </a:r>
                      <a:endParaRPr lang="en-GB" sz="1000" kern="100">
                        <a:effectLst/>
                        <a:latin typeface="+mn-lt"/>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latin typeface="+mn-lt"/>
                        </a:rPr>
                        <a:t>Fidelity Scale</a:t>
                      </a:r>
                      <a:endParaRPr lang="en-GB" sz="1000" kern="100">
                        <a:effectLst/>
                        <a:latin typeface="+mn-lt"/>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latin typeface="+mn-lt"/>
                        </a:rPr>
                        <a:t>Fidelity Level</a:t>
                      </a:r>
                      <a:endParaRPr lang="en-GB" sz="1000" kern="100">
                        <a:effectLst/>
                        <a:latin typeface="+mn-lt"/>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latin typeface="+mn-lt"/>
                        </a:rPr>
                        <a:t>Control Group</a:t>
                      </a:r>
                      <a:endParaRPr lang="en-GB" sz="1000" kern="100">
                        <a:effectLst/>
                        <a:latin typeface="+mn-lt"/>
                        <a:ea typeface="Calibri" panose="020F0502020204030204" pitchFamily="34" charset="0"/>
                        <a:cs typeface="Times New Roman" panose="02020603050405020304" pitchFamily="18" charset="0"/>
                      </a:endParaRPr>
                    </a:p>
                  </a:txBody>
                  <a:tcPr marL="33433" marR="33433" marT="0" marB="0"/>
                </a:tc>
                <a:tc>
                  <a:txBody>
                    <a:bodyPr/>
                    <a:lstStyle/>
                    <a:p>
                      <a:pPr>
                        <a:lnSpc>
                          <a:spcPct val="100000"/>
                        </a:lnSpc>
                        <a:spcAft>
                          <a:spcPts val="0"/>
                        </a:spcAft>
                      </a:pPr>
                      <a:r>
                        <a:rPr lang="en-GB" sz="1000" kern="100">
                          <a:effectLst/>
                          <a:latin typeface="+mn-lt"/>
                        </a:rPr>
                        <a:t>Method</a:t>
                      </a:r>
                      <a:endParaRPr lang="en-GB" sz="1000" kern="100">
                        <a:effectLst/>
                        <a:latin typeface="+mn-lt"/>
                        <a:ea typeface="Calibri" panose="020F0502020204030204" pitchFamily="34" charset="0"/>
                        <a:cs typeface="Times New Roman" panose="02020603050405020304" pitchFamily="18" charset="0"/>
                      </a:endParaRPr>
                    </a:p>
                  </a:txBody>
                  <a:tcPr marL="33433" marR="33433" marT="0" marB="0"/>
                </a:tc>
                <a:extLst>
                  <a:ext uri="{0D108BD9-81ED-4DB2-BD59-A6C34878D82A}">
                    <a16:rowId xmlns:a16="http://schemas.microsoft.com/office/drawing/2014/main" val="10000"/>
                  </a:ext>
                </a:extLst>
              </a:tr>
              <a:tr h="1066891">
                <a:tc>
                  <a:txBody>
                    <a:bodyPr/>
                    <a:lstStyle/>
                    <a:p>
                      <a:pPr>
                        <a:lnSpc>
                          <a:spcPct val="100000"/>
                        </a:lnSpc>
                        <a:spcAft>
                          <a:spcPts val="0"/>
                        </a:spcAft>
                      </a:pPr>
                      <a:r>
                        <a:rPr lang="en-GB" sz="1000" kern="100" dirty="0">
                          <a:effectLst/>
                          <a:latin typeface="+mn-lt"/>
                          <a:ea typeface="Calibri" panose="020F0502020204030204" pitchFamily="34" charset="0"/>
                          <a:cs typeface="Calibri" panose="020F0502020204030204" pitchFamily="34" charset="0"/>
                        </a:rPr>
                        <a:t>LePage et al (2016)</a:t>
                      </a:r>
                      <a:endParaRPr lang="en-GB" sz="10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dirty="0">
                          <a:effectLst/>
                          <a:latin typeface="+mn-lt"/>
                          <a:ea typeface="Calibri" panose="020F0502020204030204" pitchFamily="34" charset="0"/>
                          <a:cs typeface="Calibri" panose="020F0502020204030204" pitchFamily="34" charset="0"/>
                        </a:rPr>
                        <a:t>Substance misuse and/or common mental health </a:t>
                      </a:r>
                      <a:endParaRPr lang="en-GB" sz="10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Formerly incarcerated veterans with substance issues (88%) and/or mental health issue (59%) of which predominantly depression</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US</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46</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38</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dirty="0">
                          <a:solidFill>
                            <a:schemeClr val="accent1"/>
                          </a:solidFill>
                          <a:effectLst/>
                          <a:latin typeface="+mn-lt"/>
                          <a:ea typeface="Calibri" panose="020F0502020204030204" pitchFamily="34" charset="0"/>
                          <a:cs typeface="Calibri" panose="020F0502020204030204" pitchFamily="34" charset="0"/>
                        </a:rPr>
                        <a:t>Modified IPS (no integration, larger caseloads, some exclusions, some mandation)</a:t>
                      </a:r>
                      <a:endParaRPr lang="en-GB" sz="1000" kern="100" dirty="0">
                        <a:solidFill>
                          <a:schemeClr val="accent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IPS</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Fair</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Non-integrated BAU services</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RCT</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69897">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Lones et al (2017)</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dirty="0">
                          <a:effectLst/>
                          <a:latin typeface="+mn-lt"/>
                          <a:ea typeface="Calibri" panose="020F0502020204030204" pitchFamily="34" charset="0"/>
                          <a:cs typeface="Calibri" panose="020F0502020204030204" pitchFamily="34" charset="0"/>
                        </a:rPr>
                        <a:t>Substance misuse</a:t>
                      </a:r>
                      <a:endParaRPr lang="en-GB" sz="10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Opioid misuse</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US</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22</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23</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IPS</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IPS</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Fair</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Non-integrated BAU services</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RCT waitlist control group</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83491">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Marsden et al (2024)</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Substance misuse</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Opioid, alcohol, cannabis and stimulants</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UK</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844</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843</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IPS</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IPS</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Fair to good</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Non-integrated BAU services</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RCT</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762065">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Rosenheck and Mares (2007)</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Homeless veterans and with substance misuse and/or moderate to severe mental health </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dirty="0">
                          <a:effectLst/>
                          <a:latin typeface="+mn-lt"/>
                          <a:ea typeface="Calibri" panose="020F0502020204030204" pitchFamily="34" charset="0"/>
                          <a:cs typeface="Calibri" panose="020F0502020204030204" pitchFamily="34" charset="0"/>
                        </a:rPr>
                        <a:t>82% present with alcohol or drug abuse or dependence. Of mental health conditions present the largest groups are major affective disorder (36%) and personality disorder (31%)</a:t>
                      </a:r>
                      <a:endParaRPr lang="en-GB" sz="10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US</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321</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308</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dirty="0">
                          <a:solidFill>
                            <a:schemeClr val="accent1"/>
                          </a:solidFill>
                          <a:effectLst/>
                          <a:latin typeface="+mn-lt"/>
                          <a:ea typeface="Calibri" panose="020F0502020204030204" pitchFamily="34" charset="0"/>
                          <a:cs typeface="Calibri" panose="020F0502020204030204" pitchFamily="34" charset="0"/>
                        </a:rPr>
                        <a:t>Modified IPS (limited integration, no staffing items)</a:t>
                      </a:r>
                      <a:endParaRPr lang="en-GB" sz="1000" kern="100" dirty="0">
                        <a:solidFill>
                          <a:schemeClr val="accent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IPS</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Fair to good. One weaker fidelity sites.</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dirty="0">
                          <a:effectLst/>
                          <a:latin typeface="+mn-lt"/>
                          <a:ea typeface="Calibri" panose="020F0502020204030204" pitchFamily="34" charset="0"/>
                          <a:cs typeface="Calibri" panose="020F0502020204030204" pitchFamily="34" charset="0"/>
                        </a:rPr>
                        <a:t>Non-integrated BAU services</a:t>
                      </a:r>
                      <a:endParaRPr lang="en-GB" sz="10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dirty="0">
                          <a:solidFill>
                            <a:schemeClr val="accent1"/>
                          </a:solidFill>
                          <a:effectLst/>
                          <a:latin typeface="+mn-lt"/>
                          <a:ea typeface="Calibri" panose="020F0502020204030204" pitchFamily="34" charset="0"/>
                          <a:cs typeface="Calibri" panose="020F0502020204030204" pitchFamily="34" charset="0"/>
                        </a:rPr>
                        <a:t>Multi-site pre-post </a:t>
                      </a:r>
                      <a:r>
                        <a:rPr lang="en-GB" sz="1000" kern="100" dirty="0" err="1">
                          <a:solidFill>
                            <a:schemeClr val="accent1"/>
                          </a:solidFill>
                          <a:effectLst/>
                          <a:latin typeface="+mn-lt"/>
                          <a:ea typeface="Calibri" panose="020F0502020204030204" pitchFamily="34" charset="0"/>
                          <a:cs typeface="Calibri" panose="020F0502020204030204" pitchFamily="34" charset="0"/>
                        </a:rPr>
                        <a:t>nonequiv-alent</a:t>
                      </a:r>
                      <a:r>
                        <a:rPr lang="en-GB" sz="1000" kern="100" dirty="0">
                          <a:solidFill>
                            <a:schemeClr val="accent1"/>
                          </a:solidFill>
                          <a:effectLst/>
                          <a:latin typeface="+mn-lt"/>
                          <a:ea typeface="Calibri" panose="020F0502020204030204" pitchFamily="34" charset="0"/>
                          <a:cs typeface="Calibri" panose="020F0502020204030204" pitchFamily="34" charset="0"/>
                        </a:rPr>
                        <a:t> control group design</a:t>
                      </a:r>
                      <a:endParaRPr lang="en-GB" sz="1000" kern="100" dirty="0">
                        <a:solidFill>
                          <a:schemeClr val="accent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609652">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Ottomanelli et al (2012)</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Spinal cord injury</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dirty="0">
                          <a:effectLst/>
                          <a:latin typeface="+mn-lt"/>
                          <a:ea typeface="Calibri" panose="020F0502020204030204" pitchFamily="34" charset="0"/>
                          <a:cs typeface="Calibri" panose="020F0502020204030204" pitchFamily="34" charset="0"/>
                        </a:rPr>
                        <a:t>Veterans with spinal cord injury (with dominant co-morbidities being 32% also presenting with hypertension, 35% with depression, 29% with substance issues)</a:t>
                      </a:r>
                      <a:endParaRPr lang="en-GB" sz="10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dirty="0">
                          <a:effectLst/>
                          <a:latin typeface="+mn-lt"/>
                          <a:ea typeface="Calibri" panose="020F0502020204030204" pitchFamily="34" charset="0"/>
                          <a:cs typeface="Calibri" panose="020F0502020204030204" pitchFamily="34" charset="0"/>
                        </a:rPr>
                        <a:t>US</a:t>
                      </a:r>
                      <a:endParaRPr lang="en-GB" sz="10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81</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76</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IPS </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IPS</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Fair</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Non-integrated BAU services</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RCT via biased coin randomiz-ation</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609652">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Sveinsdottir et al (2020)</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NEET young adults</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18-29yr olds not in employment education or training, in receipt of benefits, subject to work activation expectations and wanting to move into competitive employment.</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dirty="0">
                          <a:effectLst/>
                          <a:latin typeface="+mn-lt"/>
                          <a:ea typeface="Calibri" panose="020F0502020204030204" pitchFamily="34" charset="0"/>
                          <a:cs typeface="Calibri" panose="020F0502020204030204" pitchFamily="34" charset="0"/>
                        </a:rPr>
                        <a:t>Norway</a:t>
                      </a:r>
                      <a:endParaRPr lang="en-GB" sz="10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46</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dirty="0">
                          <a:effectLst/>
                          <a:latin typeface="+mn-lt"/>
                          <a:ea typeface="Calibri" panose="020F0502020204030204" pitchFamily="34" charset="0"/>
                          <a:cs typeface="Calibri" panose="020F0502020204030204" pitchFamily="34" charset="0"/>
                        </a:rPr>
                        <a:t>37</a:t>
                      </a:r>
                      <a:endParaRPr lang="en-GB" sz="10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dirty="0">
                          <a:solidFill>
                            <a:schemeClr val="accent1"/>
                          </a:solidFill>
                          <a:effectLst/>
                          <a:latin typeface="+mn-lt"/>
                          <a:ea typeface="Calibri" panose="020F0502020204030204" pitchFamily="34" charset="0"/>
                          <a:cs typeface="Calibri" panose="020F0502020204030204" pitchFamily="34" charset="0"/>
                        </a:rPr>
                        <a:t>IPS (no integration)</a:t>
                      </a:r>
                      <a:endParaRPr lang="en-GB" sz="1000" kern="100" dirty="0">
                        <a:solidFill>
                          <a:schemeClr val="accent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IPS</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Below fair improved to fair.</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Traineeship in a sheltered business</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RCT</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466366">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Sveinsdottir et al (2022)</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Chronic pain</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Workless Oslo residents eligible for interdisciplinary hospital treatment.</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Norway</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38</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20</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dirty="0">
                          <a:effectLst/>
                          <a:latin typeface="+mn-lt"/>
                          <a:ea typeface="Calibri" panose="020F0502020204030204" pitchFamily="34" charset="0"/>
                          <a:cs typeface="Calibri" panose="020F0502020204030204" pitchFamily="34" charset="0"/>
                        </a:rPr>
                        <a:t>IPS</a:t>
                      </a:r>
                      <a:endParaRPr lang="en-GB" sz="10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IPS</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Fair</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a:effectLst/>
                          <a:latin typeface="+mn-lt"/>
                          <a:ea typeface="Calibri" panose="020F0502020204030204" pitchFamily="34" charset="0"/>
                          <a:cs typeface="Calibri" panose="020F0502020204030204" pitchFamily="34" charset="0"/>
                        </a:rPr>
                        <a:t>Inter-disciplinary pain treatment only.</a:t>
                      </a:r>
                      <a:endParaRPr lang="en-GB" sz="10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en-GB" sz="1000" kern="100" dirty="0">
                          <a:effectLst/>
                          <a:latin typeface="+mn-lt"/>
                          <a:ea typeface="Calibri" panose="020F0502020204030204" pitchFamily="34" charset="0"/>
                          <a:cs typeface="Calibri" panose="020F0502020204030204" pitchFamily="34" charset="0"/>
                        </a:rPr>
                        <a:t>Unbalanced RCT</a:t>
                      </a:r>
                      <a:endParaRPr lang="en-GB" sz="1000" kern="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bl>
          </a:graphicData>
        </a:graphic>
      </p:graphicFrame>
    </p:spTree>
  </p:cSld>
  <p:clrMapOvr>
    <a:masterClrMapping/>
  </p:clrMapOvr>
</p:sld>
</file>

<file path=ppt/theme/theme1.xml><?xml version="1.0" encoding="utf-8"?>
<a:theme xmlns:a="http://schemas.openxmlformats.org/drawingml/2006/main" name="B&amp;D-Powerpoint Template_16x9">
  <a:themeElements>
    <a:clrScheme name="BUSINESS SCHOOL">
      <a:dk1>
        <a:srgbClr val="2B2B2B"/>
      </a:dk1>
      <a:lt1>
        <a:srgbClr val="FCFFFF"/>
      </a:lt1>
      <a:dk2>
        <a:srgbClr val="2B2B2B"/>
      </a:dk2>
      <a:lt2>
        <a:srgbClr val="FFFFFF"/>
      </a:lt2>
      <a:accent1>
        <a:srgbClr val="ED2F24"/>
      </a:accent1>
      <a:accent2>
        <a:srgbClr val="ED2F24"/>
      </a:accent2>
      <a:accent3>
        <a:srgbClr val="ED2F24"/>
      </a:accent3>
      <a:accent4>
        <a:srgbClr val="ED2F24"/>
      </a:accent4>
      <a:accent5>
        <a:srgbClr val="ED2F24"/>
      </a:accent5>
      <a:accent6>
        <a:srgbClr val="ED2F24"/>
      </a:accent6>
      <a:hlink>
        <a:srgbClr val="ED2F24"/>
      </a:hlink>
      <a:folHlink>
        <a:srgbClr val="00000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A85837B3C64E44AB976BC072C4A749" ma:contentTypeVersion="10" ma:contentTypeDescription="Create a new document." ma:contentTypeScope="" ma:versionID="5b70149ab2c94eed4f8df1671d4b8fd5">
  <xsd:schema xmlns:xsd="http://www.w3.org/2001/XMLSchema" xmlns:xs="http://www.w3.org/2001/XMLSchema" xmlns:p="http://schemas.microsoft.com/office/2006/metadata/properties" xmlns:ns3="39ed3072-77aa-4380-ae7d-747970f9b4c0" xmlns:ns4="6f8e02be-99aa-4b84-86a9-ceb6d628b144" targetNamespace="http://schemas.microsoft.com/office/2006/metadata/properties" ma:root="true" ma:fieldsID="bf0c458312492cd22ec91d891865af96" ns3:_="" ns4:_="">
    <xsd:import namespace="39ed3072-77aa-4380-ae7d-747970f9b4c0"/>
    <xsd:import namespace="6f8e02be-99aa-4b84-86a9-ceb6d628b14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ed3072-77aa-4380-ae7d-747970f9b4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_activity" ma:index="17"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f8e02be-99aa-4b84-86a9-ceb6d628b14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39ed3072-77aa-4380-ae7d-747970f9b4c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ED2102-15DC-40C0-9B14-F04AD89CA498}">
  <ds:schemaRefs>
    <ds:schemaRef ds:uri="39ed3072-77aa-4380-ae7d-747970f9b4c0"/>
    <ds:schemaRef ds:uri="6f8e02be-99aa-4b84-86a9-ceb6d628b1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FA9AE4B-93DF-493F-B089-2C83C490D98D}">
  <ds:schemaRefs>
    <ds:schemaRef ds:uri="39ed3072-77aa-4380-ae7d-747970f9b4c0"/>
    <ds:schemaRef ds:uri="6f8e02be-99aa-4b84-86a9-ceb6d628b14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7FBFAEC-3FCD-419F-B88A-4A49A1D1A8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1263</TotalTime>
  <Words>5306</Words>
  <Application>Microsoft Office PowerPoint</Application>
  <PresentationFormat>Widescreen</PresentationFormat>
  <Paragraphs>1266</Paragraphs>
  <Slides>21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Aptos</vt:lpstr>
      <vt:lpstr>Arial</vt:lpstr>
      <vt:lpstr>Arial Black</vt:lpstr>
      <vt:lpstr>Calibri</vt:lpstr>
      <vt:lpstr>Lato</vt:lpstr>
      <vt:lpstr>Montserrat</vt:lpstr>
      <vt:lpstr>System Font Regular</vt:lpstr>
      <vt:lpstr>Wingdings</vt:lpstr>
      <vt:lpstr>B&amp;D-Powerpoint Template_16x9</vt:lpstr>
      <vt:lpstr>PowerPoint Presentation</vt:lpstr>
      <vt:lpstr>Project overview</vt:lpstr>
      <vt:lpstr>Research aims &amp; work packages</vt:lpstr>
      <vt:lpstr>WP1: Systematic review</vt:lpstr>
      <vt:lpstr>Search criteria</vt:lpstr>
      <vt:lpstr>PRISMA flow diagram</vt:lpstr>
      <vt:lpstr>5 existing eligible reviews &amp; 18 eligible IPS studies by population group</vt:lpstr>
      <vt:lpstr>PowerPoint Presentation</vt:lpstr>
      <vt:lpstr>PowerPoint Presentation</vt:lpstr>
      <vt:lpstr>Risk of bias assessment</vt:lpstr>
      <vt:lpstr>Job entry impact evidence</vt:lpstr>
      <vt:lpstr>Job entry impact evidence</vt:lpstr>
      <vt:lpstr>Meta-analysis of job entry impact evidence with all studies pooled  (lots of heterogeneity &amp; small study effects) </vt:lpstr>
      <vt:lpstr>Meta-analysis of job entry impact evidence with 3 study size sub-groups (lots of heterogeneity and small study effects still amongst small studies, but not medium &amp; large studies)</vt:lpstr>
      <vt:lpstr>Meta-analysis of job entry impact evidence with 2 study size sub-groups (this looks optimal, with the overall estimate of 1.32 [1.2,1.46] from the pooled medium &amp; large studies suggested as appropriate measure for policy makers of expected average IPS effect for IPS at reasonable scale)</vt:lpstr>
      <vt:lpstr>Meta-analysis of job entry impact evidence by health condition sub-groups, for interest (not optimal, note heterogeneity within the sub-groups)</vt:lpstr>
      <vt:lpstr>PowerPoint Presentation</vt:lpstr>
      <vt:lpstr>PowerPoint Presentation</vt:lpstr>
      <vt:lpstr>Reflections on the quantitative evidence </vt:lpstr>
      <vt:lpstr>References</vt:lpstr>
      <vt:lpstr>NIHR acknowledgement and disclaimer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AMC</dc:creator>
  <cp:lastModifiedBy>Adam Whitworth</cp:lastModifiedBy>
  <cp:revision>35</cp:revision>
  <dcterms:created xsi:type="dcterms:W3CDTF">2020-02-05T16:03:23Z</dcterms:created>
  <dcterms:modified xsi:type="dcterms:W3CDTF">2024-06-17T13:19:38Z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0x010100C3A85837B3C64E44AB976BC072C4A749</vt:lpwstr>
  </property>
</Properties>
</file>